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63" r:id="rId3"/>
    <p:sldId id="264" r:id="rId4"/>
    <p:sldId id="277" r:id="rId5"/>
    <p:sldId id="348" r:id="rId6"/>
    <p:sldId id="257" r:id="rId7"/>
    <p:sldId id="276" r:id="rId8"/>
    <p:sldId id="259"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407" r:id="rId68"/>
    <p:sldId id="408" r:id="rId69"/>
    <p:sldId id="409" r:id="rId70"/>
    <p:sldId id="410" r:id="rId71"/>
    <p:sldId id="411" r:id="rId72"/>
    <p:sldId id="41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2" autoAdjust="0"/>
    <p:restoredTop sz="88132" autoAdjust="0"/>
  </p:normalViewPr>
  <p:slideViewPr>
    <p:cSldViewPr snapToGrid="0">
      <p:cViewPr varScale="1">
        <p:scale>
          <a:sx n="100" d="100"/>
          <a:sy n="100" d="100"/>
        </p:scale>
        <p:origin x="816"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98C04-9E5E-451F-B1E8-32120E085B2F}" type="datetimeFigureOut">
              <a:rPr lang="en-US" smtClean="0"/>
              <a:t>9/6/2020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84E8D-EB33-48D4-8045-C42E2C8A0711}" type="slidenum">
              <a:rPr lang="en-US" smtClean="0"/>
              <a:t>‹#›</a:t>
            </a:fld>
            <a:endParaRPr lang="en-US"/>
          </a:p>
        </p:txBody>
      </p:sp>
    </p:spTree>
    <p:extLst>
      <p:ext uri="{BB962C8B-B14F-4D97-AF65-F5344CB8AC3E}">
        <p14:creationId xmlns:p14="http://schemas.microsoft.com/office/powerpoint/2010/main" val="997516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a:t>
            </a:fld>
            <a:endParaRPr lang="en-US"/>
          </a:p>
        </p:txBody>
      </p:sp>
    </p:spTree>
    <p:extLst>
      <p:ext uri="{BB962C8B-B14F-4D97-AF65-F5344CB8AC3E}">
        <p14:creationId xmlns:p14="http://schemas.microsoft.com/office/powerpoint/2010/main" val="217674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14</a:t>
            </a:fld>
            <a:endParaRPr lang="en-US"/>
          </a:p>
        </p:txBody>
      </p:sp>
    </p:spTree>
    <p:extLst>
      <p:ext uri="{BB962C8B-B14F-4D97-AF65-F5344CB8AC3E}">
        <p14:creationId xmlns:p14="http://schemas.microsoft.com/office/powerpoint/2010/main" val="176413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15</a:t>
            </a:fld>
            <a:endParaRPr lang="en-US"/>
          </a:p>
        </p:txBody>
      </p:sp>
    </p:spTree>
    <p:extLst>
      <p:ext uri="{BB962C8B-B14F-4D97-AF65-F5344CB8AC3E}">
        <p14:creationId xmlns:p14="http://schemas.microsoft.com/office/powerpoint/2010/main" val="4127930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16</a:t>
            </a:fld>
            <a:endParaRPr lang="en-US"/>
          </a:p>
        </p:txBody>
      </p:sp>
    </p:spTree>
    <p:extLst>
      <p:ext uri="{BB962C8B-B14F-4D97-AF65-F5344CB8AC3E}">
        <p14:creationId xmlns:p14="http://schemas.microsoft.com/office/powerpoint/2010/main" val="2455778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17</a:t>
            </a:fld>
            <a:endParaRPr lang="en-US"/>
          </a:p>
        </p:txBody>
      </p:sp>
    </p:spTree>
    <p:extLst>
      <p:ext uri="{BB962C8B-B14F-4D97-AF65-F5344CB8AC3E}">
        <p14:creationId xmlns:p14="http://schemas.microsoft.com/office/powerpoint/2010/main" val="3491420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18</a:t>
            </a:fld>
            <a:endParaRPr lang="en-US"/>
          </a:p>
        </p:txBody>
      </p:sp>
    </p:spTree>
    <p:extLst>
      <p:ext uri="{BB962C8B-B14F-4D97-AF65-F5344CB8AC3E}">
        <p14:creationId xmlns:p14="http://schemas.microsoft.com/office/powerpoint/2010/main" val="3756469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19</a:t>
            </a:fld>
            <a:endParaRPr lang="en-US"/>
          </a:p>
        </p:txBody>
      </p:sp>
    </p:spTree>
    <p:extLst>
      <p:ext uri="{BB962C8B-B14F-4D97-AF65-F5344CB8AC3E}">
        <p14:creationId xmlns:p14="http://schemas.microsoft.com/office/powerpoint/2010/main" val="1635166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20</a:t>
            </a:fld>
            <a:endParaRPr lang="en-US"/>
          </a:p>
        </p:txBody>
      </p:sp>
    </p:spTree>
    <p:extLst>
      <p:ext uri="{BB962C8B-B14F-4D97-AF65-F5344CB8AC3E}">
        <p14:creationId xmlns:p14="http://schemas.microsoft.com/office/powerpoint/2010/main" val="270022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21</a:t>
            </a:fld>
            <a:endParaRPr lang="en-US"/>
          </a:p>
        </p:txBody>
      </p:sp>
    </p:spTree>
    <p:extLst>
      <p:ext uri="{BB962C8B-B14F-4D97-AF65-F5344CB8AC3E}">
        <p14:creationId xmlns:p14="http://schemas.microsoft.com/office/powerpoint/2010/main" val="2529894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22</a:t>
            </a:fld>
            <a:endParaRPr lang="en-US"/>
          </a:p>
        </p:txBody>
      </p:sp>
    </p:spTree>
    <p:extLst>
      <p:ext uri="{BB962C8B-B14F-4D97-AF65-F5344CB8AC3E}">
        <p14:creationId xmlns:p14="http://schemas.microsoft.com/office/powerpoint/2010/main" val="4831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23</a:t>
            </a:fld>
            <a:endParaRPr lang="en-US"/>
          </a:p>
        </p:txBody>
      </p:sp>
    </p:spTree>
    <p:extLst>
      <p:ext uri="{BB962C8B-B14F-4D97-AF65-F5344CB8AC3E}">
        <p14:creationId xmlns:p14="http://schemas.microsoft.com/office/powerpoint/2010/main" val="22108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a:t>
            </a:fld>
            <a:endParaRPr lang="en-US"/>
          </a:p>
        </p:txBody>
      </p:sp>
    </p:spTree>
    <p:extLst>
      <p:ext uri="{BB962C8B-B14F-4D97-AF65-F5344CB8AC3E}">
        <p14:creationId xmlns:p14="http://schemas.microsoft.com/office/powerpoint/2010/main" val="1372267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24</a:t>
            </a:fld>
            <a:endParaRPr lang="en-US"/>
          </a:p>
        </p:txBody>
      </p:sp>
    </p:spTree>
    <p:extLst>
      <p:ext uri="{BB962C8B-B14F-4D97-AF65-F5344CB8AC3E}">
        <p14:creationId xmlns:p14="http://schemas.microsoft.com/office/powerpoint/2010/main" val="3138091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25</a:t>
            </a:fld>
            <a:endParaRPr lang="en-US"/>
          </a:p>
        </p:txBody>
      </p:sp>
    </p:spTree>
    <p:extLst>
      <p:ext uri="{BB962C8B-B14F-4D97-AF65-F5344CB8AC3E}">
        <p14:creationId xmlns:p14="http://schemas.microsoft.com/office/powerpoint/2010/main" val="3327824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26</a:t>
            </a:fld>
            <a:endParaRPr lang="en-US"/>
          </a:p>
        </p:txBody>
      </p:sp>
    </p:spTree>
    <p:extLst>
      <p:ext uri="{BB962C8B-B14F-4D97-AF65-F5344CB8AC3E}">
        <p14:creationId xmlns:p14="http://schemas.microsoft.com/office/powerpoint/2010/main" val="201951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27</a:t>
            </a:fld>
            <a:endParaRPr lang="en-US"/>
          </a:p>
        </p:txBody>
      </p:sp>
    </p:spTree>
    <p:extLst>
      <p:ext uri="{BB962C8B-B14F-4D97-AF65-F5344CB8AC3E}">
        <p14:creationId xmlns:p14="http://schemas.microsoft.com/office/powerpoint/2010/main" val="360789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there’s a problem here (with </a:t>
            </a:r>
            <a:r>
              <a:rPr lang="en-US" dirty="0" err="1"/>
              <a:t>qemu</a:t>
            </a:r>
            <a:r>
              <a:rPr lang="en-US" dirty="0"/>
              <a:t>/virtual machine) have them open a new terminal and do “netstat –v” and “</a:t>
            </a:r>
            <a:r>
              <a:rPr lang="en-US" dirty="0" err="1"/>
              <a:t>sudo</a:t>
            </a:r>
            <a:r>
              <a:rPr lang="en-US" dirty="0"/>
              <a:t> apt install net-tools”</a:t>
            </a:r>
          </a:p>
          <a:p>
            <a:endParaRPr lang="en-US" dirty="0"/>
          </a:p>
        </p:txBody>
      </p:sp>
      <p:sp>
        <p:nvSpPr>
          <p:cNvPr id="4" name="Slide Number Placeholder 3"/>
          <p:cNvSpPr>
            <a:spLocks noGrp="1"/>
          </p:cNvSpPr>
          <p:nvPr>
            <p:ph type="sldNum" sz="quarter" idx="5"/>
          </p:nvPr>
        </p:nvSpPr>
        <p:spPr/>
        <p:txBody>
          <a:bodyPr/>
          <a:lstStyle/>
          <a:p>
            <a:fld id="{E7584E8D-EB33-48D4-8045-C42E2C8A0711}" type="slidenum">
              <a:rPr lang="en-US" smtClean="0"/>
              <a:t>28</a:t>
            </a:fld>
            <a:endParaRPr lang="en-US"/>
          </a:p>
        </p:txBody>
      </p:sp>
    </p:spTree>
    <p:extLst>
      <p:ext uri="{BB962C8B-B14F-4D97-AF65-F5344CB8AC3E}">
        <p14:creationId xmlns:p14="http://schemas.microsoft.com/office/powerpoint/2010/main" val="2215055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29</a:t>
            </a:fld>
            <a:endParaRPr lang="en-US"/>
          </a:p>
        </p:txBody>
      </p:sp>
    </p:spTree>
    <p:extLst>
      <p:ext uri="{BB962C8B-B14F-4D97-AF65-F5344CB8AC3E}">
        <p14:creationId xmlns:p14="http://schemas.microsoft.com/office/powerpoint/2010/main" val="2672275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30</a:t>
            </a:fld>
            <a:endParaRPr lang="en-US"/>
          </a:p>
        </p:txBody>
      </p:sp>
    </p:spTree>
    <p:extLst>
      <p:ext uri="{BB962C8B-B14F-4D97-AF65-F5344CB8AC3E}">
        <p14:creationId xmlns:p14="http://schemas.microsoft.com/office/powerpoint/2010/main" val="3882177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there are problems here (build fail – LIBRARY PATH: unbound) they need: export LIBRARY_PATH=/</a:t>
            </a:r>
            <a:r>
              <a:rPr lang="en-US" dirty="0" err="1"/>
              <a:t>usr</a:t>
            </a:r>
            <a:r>
              <a:rPr lang="en-US" dirty="0"/>
              <a:t>/lib/x86_64-linux-gnu in the same terminal session as </a:t>
            </a:r>
            <a:r>
              <a:rPr lang="en-US" dirty="0" err="1"/>
              <a:t>vitis</a:t>
            </a:r>
            <a:r>
              <a:rPr lang="en-US" dirty="0"/>
              <a:t>, but </a:t>
            </a:r>
            <a:r>
              <a:rPr lang="en-US" i="1" dirty="0"/>
              <a:t>before </a:t>
            </a:r>
            <a:r>
              <a:rPr lang="en-US" i="0" dirty="0"/>
              <a:t>invoking </a:t>
            </a:r>
            <a:r>
              <a:rPr lang="en-US" i="0" dirty="0" err="1"/>
              <a:t>vitis</a:t>
            </a:r>
            <a:endParaRPr lang="en-US" dirty="0"/>
          </a:p>
          <a:p>
            <a:endParaRPr lang="en-US" dirty="0"/>
          </a:p>
        </p:txBody>
      </p:sp>
      <p:sp>
        <p:nvSpPr>
          <p:cNvPr id="4" name="Slide Number Placeholder 3"/>
          <p:cNvSpPr>
            <a:spLocks noGrp="1"/>
          </p:cNvSpPr>
          <p:nvPr>
            <p:ph type="sldNum" sz="quarter" idx="5"/>
          </p:nvPr>
        </p:nvSpPr>
        <p:spPr/>
        <p:txBody>
          <a:bodyPr/>
          <a:lstStyle/>
          <a:p>
            <a:fld id="{E7584E8D-EB33-48D4-8045-C42E2C8A0711}" type="slidenum">
              <a:rPr lang="en-US" smtClean="0"/>
              <a:t>31</a:t>
            </a:fld>
            <a:endParaRPr lang="en-US"/>
          </a:p>
        </p:txBody>
      </p:sp>
    </p:spTree>
    <p:extLst>
      <p:ext uri="{BB962C8B-B14F-4D97-AF65-F5344CB8AC3E}">
        <p14:creationId xmlns:p14="http://schemas.microsoft.com/office/powerpoint/2010/main" val="4284997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32</a:t>
            </a:fld>
            <a:endParaRPr lang="en-US"/>
          </a:p>
        </p:txBody>
      </p:sp>
    </p:spTree>
    <p:extLst>
      <p:ext uri="{BB962C8B-B14F-4D97-AF65-F5344CB8AC3E}">
        <p14:creationId xmlns:p14="http://schemas.microsoft.com/office/powerpoint/2010/main" val="1814460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33</a:t>
            </a:fld>
            <a:endParaRPr lang="en-US"/>
          </a:p>
        </p:txBody>
      </p:sp>
    </p:spTree>
    <p:extLst>
      <p:ext uri="{BB962C8B-B14F-4D97-AF65-F5344CB8AC3E}">
        <p14:creationId xmlns:p14="http://schemas.microsoft.com/office/powerpoint/2010/main" val="177129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a:t>
            </a:fld>
            <a:endParaRPr lang="en-US"/>
          </a:p>
        </p:txBody>
      </p:sp>
    </p:spTree>
    <p:extLst>
      <p:ext uri="{BB962C8B-B14F-4D97-AF65-F5344CB8AC3E}">
        <p14:creationId xmlns:p14="http://schemas.microsoft.com/office/powerpoint/2010/main" val="2807822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34</a:t>
            </a:fld>
            <a:endParaRPr lang="en-US"/>
          </a:p>
        </p:txBody>
      </p:sp>
    </p:spTree>
    <p:extLst>
      <p:ext uri="{BB962C8B-B14F-4D97-AF65-F5344CB8AC3E}">
        <p14:creationId xmlns:p14="http://schemas.microsoft.com/office/powerpoint/2010/main" val="3477355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35</a:t>
            </a:fld>
            <a:endParaRPr lang="en-US"/>
          </a:p>
        </p:txBody>
      </p:sp>
    </p:spTree>
    <p:extLst>
      <p:ext uri="{BB962C8B-B14F-4D97-AF65-F5344CB8AC3E}">
        <p14:creationId xmlns:p14="http://schemas.microsoft.com/office/powerpoint/2010/main" val="3106294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36</a:t>
            </a:fld>
            <a:endParaRPr lang="en-US"/>
          </a:p>
        </p:txBody>
      </p:sp>
    </p:spTree>
    <p:extLst>
      <p:ext uri="{BB962C8B-B14F-4D97-AF65-F5344CB8AC3E}">
        <p14:creationId xmlns:p14="http://schemas.microsoft.com/office/powerpoint/2010/main" val="2188272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37</a:t>
            </a:fld>
            <a:endParaRPr lang="en-US"/>
          </a:p>
        </p:txBody>
      </p:sp>
    </p:spTree>
    <p:extLst>
      <p:ext uri="{BB962C8B-B14F-4D97-AF65-F5344CB8AC3E}">
        <p14:creationId xmlns:p14="http://schemas.microsoft.com/office/powerpoint/2010/main" val="969386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38</a:t>
            </a:fld>
            <a:endParaRPr lang="en-US"/>
          </a:p>
        </p:txBody>
      </p:sp>
    </p:spTree>
    <p:extLst>
      <p:ext uri="{BB962C8B-B14F-4D97-AF65-F5344CB8AC3E}">
        <p14:creationId xmlns:p14="http://schemas.microsoft.com/office/powerpoint/2010/main" val="1239734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39</a:t>
            </a:fld>
            <a:endParaRPr lang="en-US"/>
          </a:p>
        </p:txBody>
      </p:sp>
    </p:spTree>
    <p:extLst>
      <p:ext uri="{BB962C8B-B14F-4D97-AF65-F5344CB8AC3E}">
        <p14:creationId xmlns:p14="http://schemas.microsoft.com/office/powerpoint/2010/main" val="2519908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40</a:t>
            </a:fld>
            <a:endParaRPr lang="en-US"/>
          </a:p>
        </p:txBody>
      </p:sp>
    </p:spTree>
    <p:extLst>
      <p:ext uri="{BB962C8B-B14F-4D97-AF65-F5344CB8AC3E}">
        <p14:creationId xmlns:p14="http://schemas.microsoft.com/office/powerpoint/2010/main" val="4186404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41</a:t>
            </a:fld>
            <a:endParaRPr lang="en-US"/>
          </a:p>
        </p:txBody>
      </p:sp>
    </p:spTree>
    <p:extLst>
      <p:ext uri="{BB962C8B-B14F-4D97-AF65-F5344CB8AC3E}">
        <p14:creationId xmlns:p14="http://schemas.microsoft.com/office/powerpoint/2010/main" val="24863020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42</a:t>
            </a:fld>
            <a:endParaRPr lang="en-US"/>
          </a:p>
        </p:txBody>
      </p:sp>
    </p:spTree>
    <p:extLst>
      <p:ext uri="{BB962C8B-B14F-4D97-AF65-F5344CB8AC3E}">
        <p14:creationId xmlns:p14="http://schemas.microsoft.com/office/powerpoint/2010/main" val="1997479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43</a:t>
            </a:fld>
            <a:endParaRPr lang="en-US"/>
          </a:p>
        </p:txBody>
      </p:sp>
    </p:spTree>
    <p:extLst>
      <p:ext uri="{BB962C8B-B14F-4D97-AF65-F5344CB8AC3E}">
        <p14:creationId xmlns:p14="http://schemas.microsoft.com/office/powerpoint/2010/main" val="390222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8</a:t>
            </a:fld>
            <a:endParaRPr lang="en-US"/>
          </a:p>
        </p:txBody>
      </p:sp>
    </p:spTree>
    <p:extLst>
      <p:ext uri="{BB962C8B-B14F-4D97-AF65-F5344CB8AC3E}">
        <p14:creationId xmlns:p14="http://schemas.microsoft.com/office/powerpoint/2010/main" val="13657025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44</a:t>
            </a:fld>
            <a:endParaRPr lang="en-US"/>
          </a:p>
        </p:txBody>
      </p:sp>
    </p:spTree>
    <p:extLst>
      <p:ext uri="{BB962C8B-B14F-4D97-AF65-F5344CB8AC3E}">
        <p14:creationId xmlns:p14="http://schemas.microsoft.com/office/powerpoint/2010/main" val="220829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45</a:t>
            </a:fld>
            <a:endParaRPr lang="en-US"/>
          </a:p>
        </p:txBody>
      </p:sp>
    </p:spTree>
    <p:extLst>
      <p:ext uri="{BB962C8B-B14F-4D97-AF65-F5344CB8AC3E}">
        <p14:creationId xmlns:p14="http://schemas.microsoft.com/office/powerpoint/2010/main" val="4019372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46</a:t>
            </a:fld>
            <a:endParaRPr lang="en-US"/>
          </a:p>
        </p:txBody>
      </p:sp>
    </p:spTree>
    <p:extLst>
      <p:ext uri="{BB962C8B-B14F-4D97-AF65-F5344CB8AC3E}">
        <p14:creationId xmlns:p14="http://schemas.microsoft.com/office/powerpoint/2010/main" val="4107691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47</a:t>
            </a:fld>
            <a:endParaRPr lang="en-US"/>
          </a:p>
        </p:txBody>
      </p:sp>
    </p:spTree>
    <p:extLst>
      <p:ext uri="{BB962C8B-B14F-4D97-AF65-F5344CB8AC3E}">
        <p14:creationId xmlns:p14="http://schemas.microsoft.com/office/powerpoint/2010/main" val="2101005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49</a:t>
            </a:fld>
            <a:endParaRPr lang="en-US"/>
          </a:p>
        </p:txBody>
      </p:sp>
    </p:spTree>
    <p:extLst>
      <p:ext uri="{BB962C8B-B14F-4D97-AF65-F5344CB8AC3E}">
        <p14:creationId xmlns:p14="http://schemas.microsoft.com/office/powerpoint/2010/main" val="429754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50</a:t>
            </a:fld>
            <a:endParaRPr lang="en-US"/>
          </a:p>
        </p:txBody>
      </p:sp>
    </p:spTree>
    <p:extLst>
      <p:ext uri="{BB962C8B-B14F-4D97-AF65-F5344CB8AC3E}">
        <p14:creationId xmlns:p14="http://schemas.microsoft.com/office/powerpoint/2010/main" val="212214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51</a:t>
            </a:fld>
            <a:endParaRPr lang="en-US"/>
          </a:p>
        </p:txBody>
      </p:sp>
    </p:spTree>
    <p:extLst>
      <p:ext uri="{BB962C8B-B14F-4D97-AF65-F5344CB8AC3E}">
        <p14:creationId xmlns:p14="http://schemas.microsoft.com/office/powerpoint/2010/main" val="2910017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52</a:t>
            </a:fld>
            <a:endParaRPr lang="en-US"/>
          </a:p>
        </p:txBody>
      </p:sp>
    </p:spTree>
    <p:extLst>
      <p:ext uri="{BB962C8B-B14F-4D97-AF65-F5344CB8AC3E}">
        <p14:creationId xmlns:p14="http://schemas.microsoft.com/office/powerpoint/2010/main" val="670935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53</a:t>
            </a:fld>
            <a:endParaRPr lang="en-US"/>
          </a:p>
        </p:txBody>
      </p:sp>
    </p:spTree>
    <p:extLst>
      <p:ext uri="{BB962C8B-B14F-4D97-AF65-F5344CB8AC3E}">
        <p14:creationId xmlns:p14="http://schemas.microsoft.com/office/powerpoint/2010/main" val="542072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54</a:t>
            </a:fld>
            <a:endParaRPr lang="en-US"/>
          </a:p>
        </p:txBody>
      </p:sp>
    </p:spTree>
    <p:extLst>
      <p:ext uri="{BB962C8B-B14F-4D97-AF65-F5344CB8AC3E}">
        <p14:creationId xmlns:p14="http://schemas.microsoft.com/office/powerpoint/2010/main" val="52482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584E8D-EB33-48D4-8045-C42E2C8A0711}" type="slidenum">
              <a:rPr lang="en-US" smtClean="0"/>
              <a:t>9</a:t>
            </a:fld>
            <a:endParaRPr lang="en-US"/>
          </a:p>
        </p:txBody>
      </p:sp>
    </p:spTree>
    <p:extLst>
      <p:ext uri="{BB962C8B-B14F-4D97-AF65-F5344CB8AC3E}">
        <p14:creationId xmlns:p14="http://schemas.microsoft.com/office/powerpoint/2010/main" val="3813265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55</a:t>
            </a:fld>
            <a:endParaRPr lang="en-US"/>
          </a:p>
        </p:txBody>
      </p:sp>
    </p:spTree>
    <p:extLst>
      <p:ext uri="{BB962C8B-B14F-4D97-AF65-F5344CB8AC3E}">
        <p14:creationId xmlns:p14="http://schemas.microsoft.com/office/powerpoint/2010/main" val="3091339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56</a:t>
            </a:fld>
            <a:endParaRPr lang="en-US"/>
          </a:p>
        </p:txBody>
      </p:sp>
    </p:spTree>
    <p:extLst>
      <p:ext uri="{BB962C8B-B14F-4D97-AF65-F5344CB8AC3E}">
        <p14:creationId xmlns:p14="http://schemas.microsoft.com/office/powerpoint/2010/main" val="3695766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57</a:t>
            </a:fld>
            <a:endParaRPr lang="en-US"/>
          </a:p>
        </p:txBody>
      </p:sp>
    </p:spTree>
    <p:extLst>
      <p:ext uri="{BB962C8B-B14F-4D97-AF65-F5344CB8AC3E}">
        <p14:creationId xmlns:p14="http://schemas.microsoft.com/office/powerpoint/2010/main" val="399348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58</a:t>
            </a:fld>
            <a:endParaRPr lang="en-US"/>
          </a:p>
        </p:txBody>
      </p:sp>
    </p:spTree>
    <p:extLst>
      <p:ext uri="{BB962C8B-B14F-4D97-AF65-F5344CB8AC3E}">
        <p14:creationId xmlns:p14="http://schemas.microsoft.com/office/powerpoint/2010/main" val="3648824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59</a:t>
            </a:fld>
            <a:endParaRPr lang="en-US"/>
          </a:p>
        </p:txBody>
      </p:sp>
    </p:spTree>
    <p:extLst>
      <p:ext uri="{BB962C8B-B14F-4D97-AF65-F5344CB8AC3E}">
        <p14:creationId xmlns:p14="http://schemas.microsoft.com/office/powerpoint/2010/main" val="2004585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60</a:t>
            </a:fld>
            <a:endParaRPr lang="en-US"/>
          </a:p>
        </p:txBody>
      </p:sp>
    </p:spTree>
    <p:extLst>
      <p:ext uri="{BB962C8B-B14F-4D97-AF65-F5344CB8AC3E}">
        <p14:creationId xmlns:p14="http://schemas.microsoft.com/office/powerpoint/2010/main" val="495909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61</a:t>
            </a:fld>
            <a:endParaRPr lang="en-US"/>
          </a:p>
        </p:txBody>
      </p:sp>
    </p:spTree>
    <p:extLst>
      <p:ext uri="{BB962C8B-B14F-4D97-AF65-F5344CB8AC3E}">
        <p14:creationId xmlns:p14="http://schemas.microsoft.com/office/powerpoint/2010/main" val="244214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62</a:t>
            </a:fld>
            <a:endParaRPr lang="en-US"/>
          </a:p>
        </p:txBody>
      </p:sp>
    </p:spTree>
    <p:extLst>
      <p:ext uri="{BB962C8B-B14F-4D97-AF65-F5344CB8AC3E}">
        <p14:creationId xmlns:p14="http://schemas.microsoft.com/office/powerpoint/2010/main" val="8957078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63</a:t>
            </a:fld>
            <a:endParaRPr lang="en-US"/>
          </a:p>
        </p:txBody>
      </p:sp>
    </p:spTree>
    <p:extLst>
      <p:ext uri="{BB962C8B-B14F-4D97-AF65-F5344CB8AC3E}">
        <p14:creationId xmlns:p14="http://schemas.microsoft.com/office/powerpoint/2010/main" val="27157086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64</a:t>
            </a:fld>
            <a:endParaRPr lang="en-US"/>
          </a:p>
        </p:txBody>
      </p:sp>
    </p:spTree>
    <p:extLst>
      <p:ext uri="{BB962C8B-B14F-4D97-AF65-F5344CB8AC3E}">
        <p14:creationId xmlns:p14="http://schemas.microsoft.com/office/powerpoint/2010/main" val="2564436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10</a:t>
            </a:fld>
            <a:endParaRPr lang="en-US"/>
          </a:p>
        </p:txBody>
      </p:sp>
    </p:spTree>
    <p:extLst>
      <p:ext uri="{BB962C8B-B14F-4D97-AF65-F5344CB8AC3E}">
        <p14:creationId xmlns:p14="http://schemas.microsoft.com/office/powerpoint/2010/main" val="31655284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65</a:t>
            </a:fld>
            <a:endParaRPr lang="en-US"/>
          </a:p>
        </p:txBody>
      </p:sp>
    </p:spTree>
    <p:extLst>
      <p:ext uri="{BB962C8B-B14F-4D97-AF65-F5344CB8AC3E}">
        <p14:creationId xmlns:p14="http://schemas.microsoft.com/office/powerpoint/2010/main" val="36614039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66</a:t>
            </a:fld>
            <a:endParaRPr lang="en-US"/>
          </a:p>
        </p:txBody>
      </p:sp>
    </p:spTree>
    <p:extLst>
      <p:ext uri="{BB962C8B-B14F-4D97-AF65-F5344CB8AC3E}">
        <p14:creationId xmlns:p14="http://schemas.microsoft.com/office/powerpoint/2010/main" val="35540312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67</a:t>
            </a:fld>
            <a:endParaRPr lang="en-US"/>
          </a:p>
        </p:txBody>
      </p:sp>
    </p:spTree>
    <p:extLst>
      <p:ext uri="{BB962C8B-B14F-4D97-AF65-F5344CB8AC3E}">
        <p14:creationId xmlns:p14="http://schemas.microsoft.com/office/powerpoint/2010/main" val="9367169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68</a:t>
            </a:fld>
            <a:endParaRPr lang="en-US"/>
          </a:p>
        </p:txBody>
      </p:sp>
    </p:spTree>
    <p:extLst>
      <p:ext uri="{BB962C8B-B14F-4D97-AF65-F5344CB8AC3E}">
        <p14:creationId xmlns:p14="http://schemas.microsoft.com/office/powerpoint/2010/main" val="16923797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69</a:t>
            </a:fld>
            <a:endParaRPr lang="en-US"/>
          </a:p>
        </p:txBody>
      </p:sp>
    </p:spTree>
    <p:extLst>
      <p:ext uri="{BB962C8B-B14F-4D97-AF65-F5344CB8AC3E}">
        <p14:creationId xmlns:p14="http://schemas.microsoft.com/office/powerpoint/2010/main" val="34570896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70</a:t>
            </a:fld>
            <a:endParaRPr lang="en-US"/>
          </a:p>
        </p:txBody>
      </p:sp>
    </p:spTree>
    <p:extLst>
      <p:ext uri="{BB962C8B-B14F-4D97-AF65-F5344CB8AC3E}">
        <p14:creationId xmlns:p14="http://schemas.microsoft.com/office/powerpoint/2010/main" val="235992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71</a:t>
            </a:fld>
            <a:endParaRPr lang="en-US"/>
          </a:p>
        </p:txBody>
      </p:sp>
    </p:spTree>
    <p:extLst>
      <p:ext uri="{BB962C8B-B14F-4D97-AF65-F5344CB8AC3E}">
        <p14:creationId xmlns:p14="http://schemas.microsoft.com/office/powerpoint/2010/main" val="32306698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72</a:t>
            </a:fld>
            <a:endParaRPr lang="en-US"/>
          </a:p>
        </p:txBody>
      </p:sp>
    </p:spTree>
    <p:extLst>
      <p:ext uri="{BB962C8B-B14F-4D97-AF65-F5344CB8AC3E}">
        <p14:creationId xmlns:p14="http://schemas.microsoft.com/office/powerpoint/2010/main" val="2093217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11</a:t>
            </a:fld>
            <a:endParaRPr lang="en-US"/>
          </a:p>
        </p:txBody>
      </p:sp>
    </p:spTree>
    <p:extLst>
      <p:ext uri="{BB962C8B-B14F-4D97-AF65-F5344CB8AC3E}">
        <p14:creationId xmlns:p14="http://schemas.microsoft.com/office/powerpoint/2010/main" val="89188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12</a:t>
            </a:fld>
            <a:endParaRPr lang="en-US"/>
          </a:p>
        </p:txBody>
      </p:sp>
    </p:spTree>
    <p:extLst>
      <p:ext uri="{BB962C8B-B14F-4D97-AF65-F5344CB8AC3E}">
        <p14:creationId xmlns:p14="http://schemas.microsoft.com/office/powerpoint/2010/main" val="1025872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13</a:t>
            </a:fld>
            <a:endParaRPr lang="en-US"/>
          </a:p>
        </p:txBody>
      </p:sp>
    </p:spTree>
    <p:extLst>
      <p:ext uri="{BB962C8B-B14F-4D97-AF65-F5344CB8AC3E}">
        <p14:creationId xmlns:p14="http://schemas.microsoft.com/office/powerpoint/2010/main" val="288221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B76B-B297-4A05-AE6D-6D19D4355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F207AA-1266-4B9C-B681-B8BBC1213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F8E842-4E38-4746-9F30-E38A32DDC54A}"/>
              </a:ext>
            </a:extLst>
          </p:cNvPr>
          <p:cNvSpPr>
            <a:spLocks noGrp="1"/>
          </p:cNvSpPr>
          <p:nvPr>
            <p:ph type="dt" sz="half" idx="10"/>
          </p:nvPr>
        </p:nvSpPr>
        <p:spPr/>
        <p:txBody>
          <a:bodyPr/>
          <a:lstStyle/>
          <a:p>
            <a:fld id="{9E1009D0-2E2D-4576-9581-992E77D7F9F9}" type="datetime1">
              <a:rPr lang="en-US" smtClean="0"/>
              <a:t>9/6/2020</a:t>
            </a:fld>
            <a:endParaRPr lang="en-US"/>
          </a:p>
        </p:txBody>
      </p:sp>
      <p:sp>
        <p:nvSpPr>
          <p:cNvPr id="5" name="Footer Placeholder 4">
            <a:extLst>
              <a:ext uri="{FF2B5EF4-FFF2-40B4-BE49-F238E27FC236}">
                <a16:creationId xmlns:a16="http://schemas.microsoft.com/office/drawing/2014/main" id="{20AEEAA7-493F-4CC7-997B-0EB2888B4DDD}"/>
              </a:ext>
            </a:extLst>
          </p:cNvPr>
          <p:cNvSpPr>
            <a:spLocks noGrp="1"/>
          </p:cNvSpPr>
          <p:nvPr>
            <p:ph type="ftr" sz="quarter" idx="11"/>
          </p:nvPr>
        </p:nvSpPr>
        <p:spPr/>
        <p:txBody>
          <a:bodyPr/>
          <a:lstStyle/>
          <a:p>
            <a:r>
              <a:rPr lang="en-US"/>
              <a:t>Copyright 2020 Adiuvo Engineering &amp; Training, Ltd.</a:t>
            </a:r>
            <a:endParaRPr lang="en-US" dirty="0"/>
          </a:p>
        </p:txBody>
      </p:sp>
      <p:sp>
        <p:nvSpPr>
          <p:cNvPr id="6" name="Slide Number Placeholder 5">
            <a:extLst>
              <a:ext uri="{FF2B5EF4-FFF2-40B4-BE49-F238E27FC236}">
                <a16:creationId xmlns:a16="http://schemas.microsoft.com/office/drawing/2014/main" id="{9D857B79-C00A-4C35-BEF9-0CD59AA0FB68}"/>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4132799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A06D-4151-4E22-AA8F-AD4B508AC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DA1F41-A09F-4CBD-9740-C8BFB18A25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2C3F2-C181-44A8-BB64-98CED6EFC4DA}"/>
              </a:ext>
            </a:extLst>
          </p:cNvPr>
          <p:cNvSpPr>
            <a:spLocks noGrp="1"/>
          </p:cNvSpPr>
          <p:nvPr>
            <p:ph type="dt" sz="half" idx="10"/>
          </p:nvPr>
        </p:nvSpPr>
        <p:spPr/>
        <p:txBody>
          <a:bodyPr/>
          <a:lstStyle/>
          <a:p>
            <a:fld id="{C01762A8-9106-478C-82C9-85C4D8753663}" type="datetime1">
              <a:rPr lang="en-US" smtClean="0"/>
              <a:t>9/6/2020</a:t>
            </a:fld>
            <a:endParaRPr lang="en-US"/>
          </a:p>
        </p:txBody>
      </p:sp>
      <p:sp>
        <p:nvSpPr>
          <p:cNvPr id="5" name="Footer Placeholder 4">
            <a:extLst>
              <a:ext uri="{FF2B5EF4-FFF2-40B4-BE49-F238E27FC236}">
                <a16:creationId xmlns:a16="http://schemas.microsoft.com/office/drawing/2014/main" id="{26F25D97-2137-474B-BB47-7FA3CBF4B612}"/>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B5C52132-24BA-482C-9681-A99FBF62C6B4}"/>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3992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8CA734-54B9-4517-930F-BB7B0165B3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BFC5B5-445C-454C-852C-582D2BF416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79284-79B0-4D59-BDB0-FA7A117EED71}"/>
              </a:ext>
            </a:extLst>
          </p:cNvPr>
          <p:cNvSpPr>
            <a:spLocks noGrp="1"/>
          </p:cNvSpPr>
          <p:nvPr>
            <p:ph type="dt" sz="half" idx="10"/>
          </p:nvPr>
        </p:nvSpPr>
        <p:spPr/>
        <p:txBody>
          <a:bodyPr/>
          <a:lstStyle/>
          <a:p>
            <a:fld id="{A657AF4A-80A9-43A3-82B8-5373B7C897E3}" type="datetime1">
              <a:rPr lang="en-US" smtClean="0"/>
              <a:t>9/6/2020</a:t>
            </a:fld>
            <a:endParaRPr lang="en-US"/>
          </a:p>
        </p:txBody>
      </p:sp>
      <p:sp>
        <p:nvSpPr>
          <p:cNvPr id="5" name="Footer Placeholder 4">
            <a:extLst>
              <a:ext uri="{FF2B5EF4-FFF2-40B4-BE49-F238E27FC236}">
                <a16:creationId xmlns:a16="http://schemas.microsoft.com/office/drawing/2014/main" id="{D1A2E986-81C9-4877-9057-3C98525DA0F4}"/>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991EA329-480F-4F2A-9DCC-4A6D945732FD}"/>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21011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FE16-77BD-43D6-AE09-D70E366C9BD2}"/>
              </a:ext>
            </a:extLst>
          </p:cNvPr>
          <p:cNvSpPr>
            <a:spLocks noGrp="1"/>
          </p:cNvSpPr>
          <p:nvPr>
            <p:ph type="title"/>
          </p:nvPr>
        </p:nvSpPr>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C9678A9D-C754-4577-9DE7-4EB597C36508}"/>
              </a:ext>
            </a:extLst>
          </p:cNvPr>
          <p:cNvSpPr>
            <a:spLocks noGrp="1"/>
          </p:cNvSpPr>
          <p:nvPr>
            <p:ph idx="1"/>
          </p:nvPr>
        </p:nvSpPr>
        <p:spPr/>
        <p:txBody>
          <a:bodyPr/>
          <a:lstStyle>
            <a:lvl1pPr>
              <a:defRPr sz="2000"/>
            </a:lvl1pPr>
            <a:lvl2pPr>
              <a:defRPr sz="1600"/>
            </a:lvl2pPr>
          </a:lstStyle>
          <a:p>
            <a:pPr lvl="0"/>
            <a:r>
              <a:rPr lang="en-US" dirty="0"/>
              <a:t>Edit Master text styles</a:t>
            </a:r>
          </a:p>
          <a:p>
            <a:pPr lvl="1"/>
            <a:r>
              <a:rPr lang="en-US" dirty="0"/>
              <a:t>Second level</a:t>
            </a:r>
          </a:p>
        </p:txBody>
      </p:sp>
      <p:sp>
        <p:nvSpPr>
          <p:cNvPr id="4" name="Date Placeholder 3">
            <a:extLst>
              <a:ext uri="{FF2B5EF4-FFF2-40B4-BE49-F238E27FC236}">
                <a16:creationId xmlns:a16="http://schemas.microsoft.com/office/drawing/2014/main" id="{4985F4BA-0F11-40B6-A40D-30E351247C1A}"/>
              </a:ext>
            </a:extLst>
          </p:cNvPr>
          <p:cNvSpPr>
            <a:spLocks noGrp="1"/>
          </p:cNvSpPr>
          <p:nvPr>
            <p:ph type="dt" sz="half" idx="10"/>
          </p:nvPr>
        </p:nvSpPr>
        <p:spPr/>
        <p:txBody>
          <a:bodyPr/>
          <a:lstStyle/>
          <a:p>
            <a:r>
              <a:rPr lang="en-US" dirty="0"/>
              <a:t>Integrating Arm Cortex-M1 Soft CPUs into Xilinx FPGAs Workshop </a:t>
            </a:r>
          </a:p>
        </p:txBody>
      </p:sp>
      <p:sp>
        <p:nvSpPr>
          <p:cNvPr id="5" name="Footer Placeholder 4">
            <a:extLst>
              <a:ext uri="{FF2B5EF4-FFF2-40B4-BE49-F238E27FC236}">
                <a16:creationId xmlns:a16="http://schemas.microsoft.com/office/drawing/2014/main" id="{7C32C4D6-0A46-4C04-ACB7-F154CB2F1505}"/>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C09C67E6-1043-473C-B430-ACE564B282E9}"/>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313149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5F93-B5F4-471D-84F5-4986EDAFDB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7E0EB3-CF75-49B8-8241-A5102B409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D1A29F-CA8C-4852-8EF5-0EEFF184DB08}"/>
              </a:ext>
            </a:extLst>
          </p:cNvPr>
          <p:cNvSpPr>
            <a:spLocks noGrp="1"/>
          </p:cNvSpPr>
          <p:nvPr>
            <p:ph type="dt" sz="half" idx="10"/>
          </p:nvPr>
        </p:nvSpPr>
        <p:spPr/>
        <p:txBody>
          <a:bodyPr/>
          <a:lstStyle/>
          <a:p>
            <a:fld id="{D9EA0D27-F759-4BB9-A74A-BD116BE4FD2A}" type="datetime1">
              <a:rPr lang="en-US" smtClean="0"/>
              <a:t>9/6/2020</a:t>
            </a:fld>
            <a:endParaRPr lang="en-US"/>
          </a:p>
        </p:txBody>
      </p:sp>
      <p:sp>
        <p:nvSpPr>
          <p:cNvPr id="5" name="Footer Placeholder 4">
            <a:extLst>
              <a:ext uri="{FF2B5EF4-FFF2-40B4-BE49-F238E27FC236}">
                <a16:creationId xmlns:a16="http://schemas.microsoft.com/office/drawing/2014/main" id="{E2E92CFF-8AC1-41BD-B938-D527639EE7B6}"/>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433CCAE9-B867-42D1-9C05-2CC663D087F3}"/>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121462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6626-AE8A-4026-96C3-D855987D7611}"/>
              </a:ext>
            </a:extLst>
          </p:cNvPr>
          <p:cNvSpPr>
            <a:spLocks noGrp="1"/>
          </p:cNvSpPr>
          <p:nvPr>
            <p:ph type="title"/>
          </p:nvPr>
        </p:nvSpPr>
        <p:spPr/>
        <p:txBody>
          <a:bodyPr>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A9A04795-B124-404A-8F93-B7545AFF7B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609119-A809-4667-8EF9-B705301E68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12C896-8D61-43EC-876C-FD3DBF3BAF15}"/>
              </a:ext>
            </a:extLst>
          </p:cNvPr>
          <p:cNvSpPr>
            <a:spLocks noGrp="1"/>
          </p:cNvSpPr>
          <p:nvPr>
            <p:ph type="dt" sz="half" idx="10"/>
          </p:nvPr>
        </p:nvSpPr>
        <p:spPr/>
        <p:txBody>
          <a:bodyPr/>
          <a:lstStyle/>
          <a:p>
            <a:fld id="{BA04A777-792C-4049-89AA-C4D825EC1A4B}" type="datetime1">
              <a:rPr lang="en-US" smtClean="0"/>
              <a:t>9/6/2020</a:t>
            </a:fld>
            <a:endParaRPr lang="en-US"/>
          </a:p>
        </p:txBody>
      </p:sp>
      <p:sp>
        <p:nvSpPr>
          <p:cNvPr id="6" name="Footer Placeholder 5">
            <a:extLst>
              <a:ext uri="{FF2B5EF4-FFF2-40B4-BE49-F238E27FC236}">
                <a16:creationId xmlns:a16="http://schemas.microsoft.com/office/drawing/2014/main" id="{5920941B-A79C-48E1-AA3C-44EFD8ABFF22}"/>
              </a:ext>
            </a:extLst>
          </p:cNvPr>
          <p:cNvSpPr>
            <a:spLocks noGrp="1"/>
          </p:cNvSpPr>
          <p:nvPr>
            <p:ph type="ftr" sz="quarter" idx="11"/>
          </p:nvPr>
        </p:nvSpPr>
        <p:spPr/>
        <p:txBody>
          <a:bodyPr/>
          <a:lstStyle/>
          <a:p>
            <a:r>
              <a:rPr lang="en-US"/>
              <a:t>Copyright 2020 Adiuvo Engineering &amp; Training, Ltd.</a:t>
            </a:r>
          </a:p>
        </p:txBody>
      </p:sp>
      <p:sp>
        <p:nvSpPr>
          <p:cNvPr id="7" name="Slide Number Placeholder 6">
            <a:extLst>
              <a:ext uri="{FF2B5EF4-FFF2-40B4-BE49-F238E27FC236}">
                <a16:creationId xmlns:a16="http://schemas.microsoft.com/office/drawing/2014/main" id="{26B4029D-AD0B-455C-80E9-147D7BE06359}"/>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135837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7E46-01B6-4A51-9C88-69066A8295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7D7957-D3A4-4305-A2BA-3C3682A23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9B9756-0820-4F9B-857D-540B02C3F3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4BA15-C86D-4DC7-B552-D1EB444471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9AB69C-322B-4D4C-AF35-E1434508AF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E95221-D055-4DD3-B7B8-7BAB24215554}"/>
              </a:ext>
            </a:extLst>
          </p:cNvPr>
          <p:cNvSpPr>
            <a:spLocks noGrp="1"/>
          </p:cNvSpPr>
          <p:nvPr>
            <p:ph type="dt" sz="half" idx="10"/>
          </p:nvPr>
        </p:nvSpPr>
        <p:spPr/>
        <p:txBody>
          <a:bodyPr/>
          <a:lstStyle/>
          <a:p>
            <a:fld id="{BC529E72-DEEC-4BAC-9013-E70BED12C4EC}" type="datetime1">
              <a:rPr lang="en-US" smtClean="0"/>
              <a:t>9/6/2020</a:t>
            </a:fld>
            <a:endParaRPr lang="en-US"/>
          </a:p>
        </p:txBody>
      </p:sp>
      <p:sp>
        <p:nvSpPr>
          <p:cNvPr id="8" name="Footer Placeholder 7">
            <a:extLst>
              <a:ext uri="{FF2B5EF4-FFF2-40B4-BE49-F238E27FC236}">
                <a16:creationId xmlns:a16="http://schemas.microsoft.com/office/drawing/2014/main" id="{DC1A8E6D-FCA1-4743-89F8-2F1D7B9141F3}"/>
              </a:ext>
            </a:extLst>
          </p:cNvPr>
          <p:cNvSpPr>
            <a:spLocks noGrp="1"/>
          </p:cNvSpPr>
          <p:nvPr>
            <p:ph type="ftr" sz="quarter" idx="11"/>
          </p:nvPr>
        </p:nvSpPr>
        <p:spPr/>
        <p:txBody>
          <a:bodyPr/>
          <a:lstStyle/>
          <a:p>
            <a:r>
              <a:rPr lang="en-US"/>
              <a:t>Copyright 2020 Adiuvo Engineering &amp; Training, Ltd.</a:t>
            </a:r>
          </a:p>
        </p:txBody>
      </p:sp>
      <p:sp>
        <p:nvSpPr>
          <p:cNvPr id="9" name="Slide Number Placeholder 8">
            <a:extLst>
              <a:ext uri="{FF2B5EF4-FFF2-40B4-BE49-F238E27FC236}">
                <a16:creationId xmlns:a16="http://schemas.microsoft.com/office/drawing/2014/main" id="{82CBD95C-6629-49E5-ABB8-4E8BBF3C29C8}"/>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2667211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A402-468B-4AB3-97E3-C617DE72B90D}"/>
              </a:ext>
            </a:extLst>
          </p:cNvPr>
          <p:cNvSpPr>
            <a:spLocks noGrp="1"/>
          </p:cNvSpPr>
          <p:nvPr>
            <p:ph type="title"/>
          </p:nvPr>
        </p:nvSpPr>
        <p:spPr/>
        <p:txBody>
          <a:bodyPr>
            <a:normAutofit/>
          </a:bodyPr>
          <a:lstStyle>
            <a:lvl1pPr>
              <a:defRPr sz="2800"/>
            </a:lvl1pPr>
          </a:lstStyle>
          <a:p>
            <a:r>
              <a:rPr lang="en-US" dirty="0"/>
              <a:t>Click to edit Master title style</a:t>
            </a:r>
          </a:p>
        </p:txBody>
      </p:sp>
      <p:sp>
        <p:nvSpPr>
          <p:cNvPr id="3" name="Date Placeholder 2">
            <a:extLst>
              <a:ext uri="{FF2B5EF4-FFF2-40B4-BE49-F238E27FC236}">
                <a16:creationId xmlns:a16="http://schemas.microsoft.com/office/drawing/2014/main" id="{19927401-541B-4705-B95A-2D96388C8EB7}"/>
              </a:ext>
            </a:extLst>
          </p:cNvPr>
          <p:cNvSpPr>
            <a:spLocks noGrp="1"/>
          </p:cNvSpPr>
          <p:nvPr>
            <p:ph type="dt" sz="half" idx="10"/>
          </p:nvPr>
        </p:nvSpPr>
        <p:spPr/>
        <p:txBody>
          <a:bodyPr/>
          <a:lstStyle/>
          <a:p>
            <a:fld id="{834837DA-9E57-425C-BEE5-80CCA221B860}" type="datetime1">
              <a:rPr lang="en-US" smtClean="0"/>
              <a:t>9/6/2020</a:t>
            </a:fld>
            <a:endParaRPr lang="en-US"/>
          </a:p>
        </p:txBody>
      </p:sp>
      <p:sp>
        <p:nvSpPr>
          <p:cNvPr id="4" name="Footer Placeholder 3">
            <a:extLst>
              <a:ext uri="{FF2B5EF4-FFF2-40B4-BE49-F238E27FC236}">
                <a16:creationId xmlns:a16="http://schemas.microsoft.com/office/drawing/2014/main" id="{44C46F1A-0607-46E0-A637-E113100E0276}"/>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DF3ABC4C-051E-4F8C-A75B-CA1E219AC94B}"/>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654087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8E7B8-6EA3-461A-8B9C-23CD3DF3AC3A}"/>
              </a:ext>
            </a:extLst>
          </p:cNvPr>
          <p:cNvSpPr>
            <a:spLocks noGrp="1"/>
          </p:cNvSpPr>
          <p:nvPr>
            <p:ph type="dt" sz="half" idx="10"/>
          </p:nvPr>
        </p:nvSpPr>
        <p:spPr/>
        <p:txBody>
          <a:bodyPr/>
          <a:lstStyle/>
          <a:p>
            <a:fld id="{4F639C54-F12F-4F39-8251-CA876262F5CE}" type="datetime1">
              <a:rPr lang="en-US" smtClean="0"/>
              <a:t>9/6/2020</a:t>
            </a:fld>
            <a:endParaRPr lang="en-US"/>
          </a:p>
        </p:txBody>
      </p:sp>
      <p:sp>
        <p:nvSpPr>
          <p:cNvPr id="3" name="Footer Placeholder 2">
            <a:extLst>
              <a:ext uri="{FF2B5EF4-FFF2-40B4-BE49-F238E27FC236}">
                <a16:creationId xmlns:a16="http://schemas.microsoft.com/office/drawing/2014/main" id="{42C7D91F-46A1-493D-892D-2505BDE08878}"/>
              </a:ext>
            </a:extLst>
          </p:cNvPr>
          <p:cNvSpPr>
            <a:spLocks noGrp="1"/>
          </p:cNvSpPr>
          <p:nvPr>
            <p:ph type="ftr" sz="quarter" idx="11"/>
          </p:nvPr>
        </p:nvSpPr>
        <p:spPr/>
        <p:txBody>
          <a:bodyPr/>
          <a:lstStyle/>
          <a:p>
            <a:r>
              <a:rPr lang="en-US"/>
              <a:t>Copyright 2020 Adiuvo Engineering &amp; Training, Ltd.</a:t>
            </a:r>
          </a:p>
        </p:txBody>
      </p:sp>
      <p:sp>
        <p:nvSpPr>
          <p:cNvPr id="4" name="Slide Number Placeholder 3">
            <a:extLst>
              <a:ext uri="{FF2B5EF4-FFF2-40B4-BE49-F238E27FC236}">
                <a16:creationId xmlns:a16="http://schemas.microsoft.com/office/drawing/2014/main" id="{5B13F9CA-F145-4F9B-897F-BBE950F22954}"/>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611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6380-887D-4F2E-94C7-A0C210B9D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2994BD-9AD1-4057-B185-69216ED7A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2B946B-DA1E-47C8-B4BE-7FA85AEBF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0BC02C-1F68-41AC-B68B-E0196DF06429}"/>
              </a:ext>
            </a:extLst>
          </p:cNvPr>
          <p:cNvSpPr>
            <a:spLocks noGrp="1"/>
          </p:cNvSpPr>
          <p:nvPr>
            <p:ph type="dt" sz="half" idx="10"/>
          </p:nvPr>
        </p:nvSpPr>
        <p:spPr/>
        <p:txBody>
          <a:bodyPr/>
          <a:lstStyle/>
          <a:p>
            <a:fld id="{0D3BF144-7B92-4293-9DF9-3DE640C60A5D}" type="datetime1">
              <a:rPr lang="en-US" smtClean="0"/>
              <a:t>9/6/2020</a:t>
            </a:fld>
            <a:endParaRPr lang="en-US"/>
          </a:p>
        </p:txBody>
      </p:sp>
      <p:sp>
        <p:nvSpPr>
          <p:cNvPr id="6" name="Footer Placeholder 5">
            <a:extLst>
              <a:ext uri="{FF2B5EF4-FFF2-40B4-BE49-F238E27FC236}">
                <a16:creationId xmlns:a16="http://schemas.microsoft.com/office/drawing/2014/main" id="{9E072210-340B-405A-BAE9-02535C020AC9}"/>
              </a:ext>
            </a:extLst>
          </p:cNvPr>
          <p:cNvSpPr>
            <a:spLocks noGrp="1"/>
          </p:cNvSpPr>
          <p:nvPr>
            <p:ph type="ftr" sz="quarter" idx="11"/>
          </p:nvPr>
        </p:nvSpPr>
        <p:spPr/>
        <p:txBody>
          <a:bodyPr/>
          <a:lstStyle/>
          <a:p>
            <a:r>
              <a:rPr lang="en-US"/>
              <a:t>Copyright 2020 Adiuvo Engineering &amp; Training, Ltd.</a:t>
            </a:r>
          </a:p>
        </p:txBody>
      </p:sp>
      <p:sp>
        <p:nvSpPr>
          <p:cNvPr id="7" name="Slide Number Placeholder 6">
            <a:extLst>
              <a:ext uri="{FF2B5EF4-FFF2-40B4-BE49-F238E27FC236}">
                <a16:creationId xmlns:a16="http://schemas.microsoft.com/office/drawing/2014/main" id="{F8FF795D-E0E6-4044-A37B-47B9FBEC2A3B}"/>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69766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8C96-6531-4CB8-832C-AE210F582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2F941F-3C38-4091-98FA-4EB256926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469BA-52D4-4C5F-B611-604850ADB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98AF81-0D3A-4C9E-AA83-DDF762299609}"/>
              </a:ext>
            </a:extLst>
          </p:cNvPr>
          <p:cNvSpPr>
            <a:spLocks noGrp="1"/>
          </p:cNvSpPr>
          <p:nvPr>
            <p:ph type="dt" sz="half" idx="10"/>
          </p:nvPr>
        </p:nvSpPr>
        <p:spPr/>
        <p:txBody>
          <a:bodyPr/>
          <a:lstStyle/>
          <a:p>
            <a:fld id="{B052D547-DBAF-42E0-A053-6D6D5BB528DB}" type="datetime1">
              <a:rPr lang="en-US" smtClean="0"/>
              <a:t>9/6/2020</a:t>
            </a:fld>
            <a:endParaRPr lang="en-US"/>
          </a:p>
        </p:txBody>
      </p:sp>
      <p:sp>
        <p:nvSpPr>
          <p:cNvPr id="6" name="Footer Placeholder 5">
            <a:extLst>
              <a:ext uri="{FF2B5EF4-FFF2-40B4-BE49-F238E27FC236}">
                <a16:creationId xmlns:a16="http://schemas.microsoft.com/office/drawing/2014/main" id="{945FBFA4-AB81-48BE-8E34-0E2DE670905C}"/>
              </a:ext>
            </a:extLst>
          </p:cNvPr>
          <p:cNvSpPr>
            <a:spLocks noGrp="1"/>
          </p:cNvSpPr>
          <p:nvPr>
            <p:ph type="ftr" sz="quarter" idx="11"/>
          </p:nvPr>
        </p:nvSpPr>
        <p:spPr/>
        <p:txBody>
          <a:bodyPr/>
          <a:lstStyle/>
          <a:p>
            <a:r>
              <a:rPr lang="en-US"/>
              <a:t>Copyright 2020 Adiuvo Engineering &amp; Training, Ltd.</a:t>
            </a:r>
          </a:p>
        </p:txBody>
      </p:sp>
      <p:sp>
        <p:nvSpPr>
          <p:cNvPr id="7" name="Slide Number Placeholder 6">
            <a:extLst>
              <a:ext uri="{FF2B5EF4-FFF2-40B4-BE49-F238E27FC236}">
                <a16:creationId xmlns:a16="http://schemas.microsoft.com/office/drawing/2014/main" id="{6A613717-B3D2-4F33-A87D-A9354950818C}"/>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371234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C1CC5-A931-4882-AC52-6A65286DAC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077721-6F3A-462C-B394-8F4A08BE4B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36C1F-E69D-4302-953F-9BB8B0552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73522-CA21-4EED-8420-289AA7B5D31B}" type="datetime1">
              <a:rPr lang="en-US" smtClean="0"/>
              <a:t>9/6/2020</a:t>
            </a:fld>
            <a:endParaRPr lang="en-US"/>
          </a:p>
        </p:txBody>
      </p:sp>
      <p:sp>
        <p:nvSpPr>
          <p:cNvPr id="5" name="Footer Placeholder 4">
            <a:extLst>
              <a:ext uri="{FF2B5EF4-FFF2-40B4-BE49-F238E27FC236}">
                <a16:creationId xmlns:a16="http://schemas.microsoft.com/office/drawing/2014/main" id="{03C42175-BA40-4F4E-AFC0-D292CFC50A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2020 Adiuvo Engineering &amp; Training, Ltd.</a:t>
            </a:r>
          </a:p>
        </p:txBody>
      </p:sp>
      <p:sp>
        <p:nvSpPr>
          <p:cNvPr id="6" name="Slide Number Placeholder 5">
            <a:extLst>
              <a:ext uri="{FF2B5EF4-FFF2-40B4-BE49-F238E27FC236}">
                <a16:creationId xmlns:a16="http://schemas.microsoft.com/office/drawing/2014/main" id="{B5C61C41-15C0-4B34-BAF1-AEAF04BC57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DC6BA-4FE4-48BA-9153-68AD698EC1FD}" type="slidenum">
              <a:rPr lang="en-US" smtClean="0"/>
              <a:t>‹#›</a:t>
            </a:fld>
            <a:endParaRPr lang="en-US"/>
          </a:p>
        </p:txBody>
      </p:sp>
      <p:sp>
        <p:nvSpPr>
          <p:cNvPr id="7" name="fc" descr=" ">
            <a:extLst>
              <a:ext uri="{FF2B5EF4-FFF2-40B4-BE49-F238E27FC236}">
                <a16:creationId xmlns:a16="http://schemas.microsoft.com/office/drawing/2014/main" id="{8149D057-678C-469A-AEED-61928EF07F18}"/>
              </a:ext>
            </a:extLst>
          </p:cNvPr>
          <p:cNvSpPr txBox="1"/>
          <p:nvPr userDrawn="1"/>
        </p:nvSpPr>
        <p:spPr>
          <a:xfrm>
            <a:off x="0" y="6537960"/>
            <a:ext cx="12192000" cy="223138"/>
          </a:xfrm>
          <a:prstGeom prst="rect">
            <a:avLst/>
          </a:prstGeom>
          <a:noFill/>
        </p:spPr>
        <p:txBody>
          <a:bodyPr vert="horz" rtlCol="0">
            <a:spAutoFit/>
          </a:bodyPr>
          <a:lstStyle/>
          <a:p>
            <a:pPr algn="ctr"/>
            <a:r>
              <a:rPr lang="en-US" sz="850" b="0" i="0" u="none" baseline="0">
                <a:solidFill>
                  <a:srgbClr val="000000"/>
                </a:solidFill>
                <a:latin typeface="Microsoft Sans Serif" panose="020B0604020202020204" pitchFamily="34" charset="0"/>
              </a:rPr>
              <a:t> </a:t>
            </a:r>
          </a:p>
        </p:txBody>
      </p:sp>
    </p:spTree>
    <p:extLst>
      <p:ext uri="{BB962C8B-B14F-4D97-AF65-F5344CB8AC3E}">
        <p14:creationId xmlns:p14="http://schemas.microsoft.com/office/powerpoint/2010/main" val="821298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7.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adam@adiuvoengineering.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xilinx.com/support/download/index.html/content/xilinx/en/downloadNav/viti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youtube.com/watch?v=8AUUsLymVQo&amp;t=7s" TargetMode="External"/><Relationship Id="rId5" Type="http://schemas.openxmlformats.org/officeDocument/2006/relationships/hyperlink" Target="https://www.xilinx.com/support/download/index.html/content/xilinx/en/downloadNav/embedded-platforms.html" TargetMode="External"/><Relationship Id="rId4" Type="http://schemas.openxmlformats.org/officeDocument/2006/relationships/hyperlink" Target="https://www.xilinx.com/products/design-tools/vitis/xrt.html#gettingstarted"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adiuvoengineering.com/blog"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www.hackster.io/AlbertaBeef/projects" TargetMode="External"/><Relationship Id="rId5" Type="http://schemas.openxmlformats.org/officeDocument/2006/relationships/hyperlink" Target="https://github.com/Xilinx/Vitis-AI-Tutorials" TargetMode="External"/><Relationship Id="rId4" Type="http://schemas.openxmlformats.org/officeDocument/2006/relationships/hyperlink" Target="https://www.adiuvoengineering.com/microzed-chronicles-archiv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59E5B-84E1-414C-A9BF-22AF19990A1B}"/>
              </a:ext>
            </a:extLst>
          </p:cNvPr>
          <p:cNvSpPr>
            <a:spLocks noGrp="1"/>
          </p:cNvSpPr>
          <p:nvPr>
            <p:ph type="sldNum" sz="quarter" idx="12"/>
          </p:nvPr>
        </p:nvSpPr>
        <p:spPr/>
        <p:txBody>
          <a:bodyPr/>
          <a:lstStyle/>
          <a:p>
            <a:fld id="{869DC6BA-4FE4-48BA-9153-68AD698EC1FD}" type="slidenum">
              <a:rPr lang="en-US" smtClean="0"/>
              <a:t>1</a:t>
            </a:fld>
            <a:endParaRPr lang="en-US" dirty="0"/>
          </a:p>
        </p:txBody>
      </p:sp>
      <p:sp>
        <p:nvSpPr>
          <p:cNvPr id="5" name="Footer Placeholder 4">
            <a:extLst>
              <a:ext uri="{FF2B5EF4-FFF2-40B4-BE49-F238E27FC236}">
                <a16:creationId xmlns:a16="http://schemas.microsoft.com/office/drawing/2014/main" id="{289C8D3D-8775-4098-A8AC-734F29B6A8D3}"/>
              </a:ext>
            </a:extLst>
          </p:cNvPr>
          <p:cNvSpPr>
            <a:spLocks noGrp="1"/>
          </p:cNvSpPr>
          <p:nvPr>
            <p:ph type="ftr" sz="quarter" idx="11"/>
          </p:nvPr>
        </p:nvSpPr>
        <p:spPr/>
        <p:txBody>
          <a:bodyPr/>
          <a:lstStyle/>
          <a:p>
            <a:r>
              <a:rPr lang="en-US" dirty="0"/>
              <a:t>Copyright 2020 </a:t>
            </a:r>
            <a:r>
              <a:rPr lang="en-US" dirty="0" err="1"/>
              <a:t>Adiuvo</a:t>
            </a:r>
            <a:r>
              <a:rPr lang="en-US" dirty="0"/>
              <a:t> Engineering &amp; Training, Ltd.</a:t>
            </a:r>
          </a:p>
        </p:txBody>
      </p:sp>
      <p:sp>
        <p:nvSpPr>
          <p:cNvPr id="6" name="Title 5">
            <a:extLst>
              <a:ext uri="{FF2B5EF4-FFF2-40B4-BE49-F238E27FC236}">
                <a16:creationId xmlns:a16="http://schemas.microsoft.com/office/drawing/2014/main" id="{48073E9E-314E-4AB2-B263-9724E1A09F83}"/>
              </a:ext>
            </a:extLst>
          </p:cNvPr>
          <p:cNvSpPr txBox="1">
            <a:spLocks/>
          </p:cNvSpPr>
          <p:nvPr/>
        </p:nvSpPr>
        <p:spPr>
          <a:xfrm>
            <a:off x="831850" y="1709738"/>
            <a:ext cx="10515600" cy="2852737"/>
          </a:xfrm>
          <a:prstGeom prst="rect">
            <a:avLst/>
          </a:prstGeom>
        </p:spPr>
        <p:txBody>
          <a:bodyPr vert="horz" lIns="91440" tIns="45720" rIns="91440" bIns="45720" rtlCol="0" anchor="t">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t>Building Accelerated Applications with Vitis</a:t>
            </a:r>
          </a:p>
          <a:p>
            <a:pPr algn="l"/>
            <a:endParaRPr lang="en-US" sz="5400" b="1" dirty="0"/>
          </a:p>
          <a:p>
            <a:pPr algn="l"/>
            <a:endParaRPr lang="en-US" sz="5400" b="1" dirty="0"/>
          </a:p>
          <a:p>
            <a:pPr algn="l"/>
            <a:endParaRPr lang="en-US" sz="5400" b="1" dirty="0"/>
          </a:p>
          <a:p>
            <a:pPr algn="l"/>
            <a:r>
              <a:rPr lang="en-US" sz="4800" dirty="0"/>
              <a:t>Course Workbook</a:t>
            </a:r>
            <a:endParaRPr lang="en-US" sz="4000" dirty="0"/>
          </a:p>
        </p:txBody>
      </p:sp>
    </p:spTree>
    <p:extLst>
      <p:ext uri="{BB962C8B-B14F-4D97-AF65-F5344CB8AC3E}">
        <p14:creationId xmlns:p14="http://schemas.microsoft.com/office/powerpoint/2010/main" val="66460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04302" y="1598528"/>
            <a:ext cx="8339947"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highlight>
                  <a:srgbClr val="FFFF00"/>
                </a:highlight>
              </a:rPr>
              <a:t>Step 3</a:t>
            </a:r>
            <a:r>
              <a:rPr lang="en-US" b="1" dirty="0"/>
              <a:t> – </a:t>
            </a:r>
            <a:r>
              <a:rPr lang="en-US" dirty="0"/>
              <a:t>Start Vitis from the command prompt by typing “</a:t>
            </a:r>
            <a:r>
              <a:rPr lang="en-US" dirty="0" err="1"/>
              <a:t>vitis</a:t>
            </a:r>
            <a:r>
              <a:rPr lang="en-US" dirty="0"/>
              <a: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9" name="Picture 8" descr="A screenshot of a cell phone&#10;&#10;Description automatically generated">
            <a:extLst>
              <a:ext uri="{FF2B5EF4-FFF2-40B4-BE49-F238E27FC236}">
                <a16:creationId xmlns:a16="http://schemas.microsoft.com/office/drawing/2014/main" id="{E4992E34-6951-4409-A8F9-9AF360B70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046" y="1710316"/>
            <a:ext cx="6991350" cy="4362450"/>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2508045" y="2067112"/>
            <a:ext cx="5478273" cy="2985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820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642533" y="1917819"/>
            <a:ext cx="6837028" cy="330259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highlight>
                  <a:srgbClr val="FFFF00"/>
                </a:highlight>
              </a:rPr>
              <a:t>Step 3</a:t>
            </a:r>
            <a:r>
              <a:rPr lang="en-US" b="1" dirty="0"/>
              <a:t> – Select the directory you which to use as your workspace, click launch</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ell phone&#10;&#10;Description automatically generated">
            <a:extLst>
              <a:ext uri="{FF2B5EF4-FFF2-40B4-BE49-F238E27FC236}">
                <a16:creationId xmlns:a16="http://schemas.microsoft.com/office/drawing/2014/main" id="{7ABA2A37-7761-4019-9BC5-B0AE956FB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637" y="2216403"/>
            <a:ext cx="6562725" cy="2771775"/>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2814637" y="3053754"/>
            <a:ext cx="5884746" cy="3752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82106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04302" y="1598528"/>
            <a:ext cx="8339947"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highlight>
                  <a:srgbClr val="FFFF00"/>
                </a:highlight>
              </a:rPr>
              <a:t>Step 4</a:t>
            </a:r>
            <a:r>
              <a:rPr lang="en-US" b="1" dirty="0"/>
              <a:t> – When the IDE launches, select “Create Application Project”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ell phone&#10;&#10;Description automatically generated">
            <a:extLst>
              <a:ext uri="{FF2B5EF4-FFF2-40B4-BE49-F238E27FC236}">
                <a16:creationId xmlns:a16="http://schemas.microsoft.com/office/drawing/2014/main" id="{4828AB55-C85B-4068-93A6-2A27BBB70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751" y="1839734"/>
            <a:ext cx="8207228" cy="4103614"/>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4102217" y="4194495"/>
            <a:ext cx="1652631" cy="348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8551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070371" y="1598528"/>
            <a:ext cx="6065240"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646331"/>
          </a:xfrm>
          <a:prstGeom prst="rect">
            <a:avLst/>
          </a:prstGeom>
          <a:noFill/>
        </p:spPr>
        <p:txBody>
          <a:bodyPr wrap="square" rtlCol="0">
            <a:spAutoFit/>
          </a:bodyPr>
          <a:lstStyle/>
          <a:p>
            <a:r>
              <a:rPr lang="en-US" b="1" dirty="0">
                <a:highlight>
                  <a:srgbClr val="FFFF00"/>
                </a:highlight>
              </a:rPr>
              <a:t>Step 5</a:t>
            </a:r>
            <a:r>
              <a:rPr lang="en-US" b="1" dirty="0"/>
              <a:t> – This will launch the project creation wizard, click next on the first dialog</a:t>
            </a:r>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9" name="Picture 8" descr="A screenshot of a cell phone&#10;&#10;Description automatically generated">
            <a:extLst>
              <a:ext uri="{FF2B5EF4-FFF2-40B4-BE49-F238E27FC236}">
                <a16:creationId xmlns:a16="http://schemas.microsoft.com/office/drawing/2014/main" id="{21E6D313-8442-4CE0-95F0-BBC195534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568" y="1736081"/>
            <a:ext cx="5604195" cy="4310919"/>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6860691" y="5698900"/>
            <a:ext cx="773291" cy="348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08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646331"/>
          </a:xfrm>
          <a:prstGeom prst="rect">
            <a:avLst/>
          </a:prstGeom>
          <a:noFill/>
        </p:spPr>
        <p:txBody>
          <a:bodyPr wrap="square" rtlCol="0">
            <a:spAutoFit/>
          </a:bodyPr>
          <a:lstStyle/>
          <a:p>
            <a:r>
              <a:rPr lang="en-US" b="1" dirty="0">
                <a:highlight>
                  <a:srgbClr val="FFFF00"/>
                </a:highlight>
              </a:rPr>
              <a:t>Step 6</a:t>
            </a:r>
            <a:r>
              <a:rPr lang="en-US" b="1" dirty="0"/>
              <a:t> –  You should see the platforms you installed; I will select ZCU104, click next</a:t>
            </a:r>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social media post&#10;&#10;Description automatically generated">
            <a:extLst>
              <a:ext uri="{FF2B5EF4-FFF2-40B4-BE49-F238E27FC236}">
                <a16:creationId xmlns:a16="http://schemas.microsoft.com/office/drawing/2014/main" id="{9D64159E-DD4C-4954-9DB5-609BFAD22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471" y="1956398"/>
            <a:ext cx="8153400" cy="3870285"/>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2153768" y="2954349"/>
            <a:ext cx="7957761" cy="348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7992CC1-3E6D-4B95-9068-A6C4F1DDB626}"/>
              </a:ext>
            </a:extLst>
          </p:cNvPr>
          <p:cNvSpPr/>
          <p:nvPr/>
        </p:nvSpPr>
        <p:spPr>
          <a:xfrm>
            <a:off x="8363825" y="5496000"/>
            <a:ext cx="612396" cy="348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37245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646331"/>
          </a:xfrm>
          <a:prstGeom prst="rect">
            <a:avLst/>
          </a:prstGeom>
          <a:noFill/>
        </p:spPr>
        <p:txBody>
          <a:bodyPr wrap="square" rtlCol="0">
            <a:spAutoFit/>
          </a:bodyPr>
          <a:lstStyle/>
          <a:p>
            <a:r>
              <a:rPr lang="en-US" b="1" dirty="0">
                <a:highlight>
                  <a:srgbClr val="FFFF00"/>
                </a:highlight>
              </a:rPr>
              <a:t>Step 7</a:t>
            </a:r>
            <a:r>
              <a:rPr lang="en-US" b="1" dirty="0"/>
              <a:t> –  Enter the name lab_1 for the project name and click next</a:t>
            </a:r>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9" name="Picture 8" descr="A screenshot of a social media post&#10;&#10;Description automatically generated">
            <a:extLst>
              <a:ext uri="{FF2B5EF4-FFF2-40B4-BE49-F238E27FC236}">
                <a16:creationId xmlns:a16="http://schemas.microsoft.com/office/drawing/2014/main" id="{A9A8BBD0-838D-4CC4-B358-D73C845CC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492" y="1955666"/>
            <a:ext cx="7782348" cy="3694153"/>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2276111" y="2367842"/>
            <a:ext cx="7771729" cy="348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7992CC1-3E6D-4B95-9068-A6C4F1DDB626}"/>
              </a:ext>
            </a:extLst>
          </p:cNvPr>
          <p:cNvSpPr/>
          <p:nvPr/>
        </p:nvSpPr>
        <p:spPr>
          <a:xfrm>
            <a:off x="8304402" y="5301719"/>
            <a:ext cx="612396" cy="348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39578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369332"/>
          </a:xfrm>
          <a:prstGeom prst="rect">
            <a:avLst/>
          </a:prstGeom>
          <a:noFill/>
        </p:spPr>
        <p:txBody>
          <a:bodyPr wrap="square" rtlCol="0">
            <a:spAutoFit/>
          </a:bodyPr>
          <a:lstStyle/>
          <a:p>
            <a:r>
              <a:rPr lang="en-US" b="1" dirty="0">
                <a:highlight>
                  <a:srgbClr val="FFFF00"/>
                </a:highlight>
              </a:rPr>
              <a:t>Step 8</a:t>
            </a:r>
            <a:r>
              <a:rPr lang="en-US" b="1" dirty="0"/>
              <a:t> –  Enter the </a:t>
            </a:r>
            <a:r>
              <a:rPr lang="en-US" b="1" dirty="0" err="1"/>
              <a:t>Sysroot</a:t>
            </a:r>
            <a:r>
              <a:rPr lang="en-US" b="1" dirty="0"/>
              <a:t>, Root FS and Kernel image previously installed, click next</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social media post&#10;&#10;Description automatically generated">
            <a:extLst>
              <a:ext uri="{FF2B5EF4-FFF2-40B4-BE49-F238E27FC236}">
                <a16:creationId xmlns:a16="http://schemas.microsoft.com/office/drawing/2014/main" id="{44689D98-1B1F-4736-A957-B69A2F253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801" y="2020284"/>
            <a:ext cx="7771729" cy="3689112"/>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5528345" y="3760682"/>
            <a:ext cx="4484122" cy="7029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7992CC1-3E6D-4B95-9068-A6C4F1DDB626}"/>
              </a:ext>
            </a:extLst>
          </p:cNvPr>
          <p:cNvSpPr/>
          <p:nvPr/>
        </p:nvSpPr>
        <p:spPr>
          <a:xfrm>
            <a:off x="8304402" y="5402510"/>
            <a:ext cx="554372" cy="3068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963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369332"/>
          </a:xfrm>
          <a:prstGeom prst="rect">
            <a:avLst/>
          </a:prstGeom>
          <a:noFill/>
        </p:spPr>
        <p:txBody>
          <a:bodyPr wrap="square" rtlCol="0">
            <a:spAutoFit/>
          </a:bodyPr>
          <a:lstStyle/>
          <a:p>
            <a:r>
              <a:rPr lang="en-US" b="1" dirty="0">
                <a:highlight>
                  <a:srgbClr val="FFFF00"/>
                </a:highlight>
              </a:rPr>
              <a:t>Step 8</a:t>
            </a:r>
            <a:r>
              <a:rPr lang="en-US" b="1" dirty="0"/>
              <a:t> –  Select the Vector Addition example and click finish</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sp>
        <p:nvSpPr>
          <p:cNvPr id="11" name="Rectangle 10">
            <a:extLst>
              <a:ext uri="{FF2B5EF4-FFF2-40B4-BE49-F238E27FC236}">
                <a16:creationId xmlns:a16="http://schemas.microsoft.com/office/drawing/2014/main" id="{C7992CC1-3E6D-4B95-9068-A6C4F1DDB626}"/>
              </a:ext>
            </a:extLst>
          </p:cNvPr>
          <p:cNvSpPr/>
          <p:nvPr/>
        </p:nvSpPr>
        <p:spPr>
          <a:xfrm>
            <a:off x="8304402" y="5402510"/>
            <a:ext cx="554372" cy="3068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screenshot of a social media post&#10;&#10;Description automatically generated">
            <a:extLst>
              <a:ext uri="{FF2B5EF4-FFF2-40B4-BE49-F238E27FC236}">
                <a16:creationId xmlns:a16="http://schemas.microsoft.com/office/drawing/2014/main" id="{8AD4D161-0642-46D2-A62F-662605AB7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222" y="1953197"/>
            <a:ext cx="8166888" cy="3876688"/>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2073222" y="2801922"/>
            <a:ext cx="4022778" cy="2935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8472E47-79A5-44CA-AD76-1921D79415B5}"/>
              </a:ext>
            </a:extLst>
          </p:cNvPr>
          <p:cNvSpPr/>
          <p:nvPr/>
        </p:nvSpPr>
        <p:spPr>
          <a:xfrm>
            <a:off x="9566030" y="5536384"/>
            <a:ext cx="667841" cy="2935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2624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369332"/>
          </a:xfrm>
          <a:prstGeom prst="rect">
            <a:avLst/>
          </a:prstGeom>
          <a:noFill/>
        </p:spPr>
        <p:txBody>
          <a:bodyPr wrap="square" rtlCol="0">
            <a:spAutoFit/>
          </a:bodyPr>
          <a:lstStyle/>
          <a:p>
            <a:r>
              <a:rPr lang="en-US" b="1" dirty="0">
                <a:highlight>
                  <a:srgbClr val="FFFF00"/>
                </a:highlight>
              </a:rPr>
              <a:t>Step 9</a:t>
            </a:r>
            <a:r>
              <a:rPr lang="en-US" b="1" dirty="0"/>
              <a:t> –  This will open the project in the Vitis IDE</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15" name="Picture 14" descr="A screenshot of a computer screen&#10;&#10;Description automatically generated">
            <a:extLst>
              <a:ext uri="{FF2B5EF4-FFF2-40B4-BE49-F238E27FC236}">
                <a16:creationId xmlns:a16="http://schemas.microsoft.com/office/drawing/2014/main" id="{BEEEEF71-E903-404A-89B9-73990CE28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475" y="1878239"/>
            <a:ext cx="7829725" cy="3914863"/>
          </a:xfrm>
          <a:prstGeom prst="rect">
            <a:avLst/>
          </a:prstGeom>
        </p:spPr>
      </p:pic>
    </p:spTree>
    <p:extLst>
      <p:ext uri="{BB962C8B-B14F-4D97-AF65-F5344CB8AC3E}">
        <p14:creationId xmlns:p14="http://schemas.microsoft.com/office/powerpoint/2010/main" val="672880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369332"/>
          </a:xfrm>
          <a:prstGeom prst="rect">
            <a:avLst/>
          </a:prstGeom>
          <a:noFill/>
        </p:spPr>
        <p:txBody>
          <a:bodyPr wrap="square" rtlCol="0">
            <a:spAutoFit/>
          </a:bodyPr>
          <a:lstStyle/>
          <a:p>
            <a:r>
              <a:rPr lang="en-US" b="1" dirty="0">
                <a:highlight>
                  <a:srgbClr val="FFFF00"/>
                </a:highlight>
              </a:rPr>
              <a:t>Step 10</a:t>
            </a:r>
            <a:r>
              <a:rPr lang="en-US" b="1" dirty="0"/>
              <a:t> –  Expand the </a:t>
            </a:r>
            <a:r>
              <a:rPr lang="en-US" b="1" dirty="0" err="1"/>
              <a:t>src</a:t>
            </a:r>
            <a:r>
              <a:rPr lang="en-US" b="1" dirty="0"/>
              <a:t> directory and double click on the Vadd.cpp file – this is the host SW</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omputer&#10;&#10;Description automatically generated">
            <a:extLst>
              <a:ext uri="{FF2B5EF4-FFF2-40B4-BE49-F238E27FC236}">
                <a16:creationId xmlns:a16="http://schemas.microsoft.com/office/drawing/2014/main" id="{922E6792-8D32-44C1-AFAD-8D09F4996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970" y="1884718"/>
            <a:ext cx="7779391" cy="3889696"/>
          </a:xfrm>
          <a:prstGeom prst="rect">
            <a:avLst/>
          </a:prstGeom>
        </p:spPr>
      </p:pic>
      <p:sp>
        <p:nvSpPr>
          <p:cNvPr id="6" name="Rectangle 5">
            <a:extLst>
              <a:ext uri="{FF2B5EF4-FFF2-40B4-BE49-F238E27FC236}">
                <a16:creationId xmlns:a16="http://schemas.microsoft.com/office/drawing/2014/main" id="{88201D10-4636-4085-9287-3C72204B26FB}"/>
              </a:ext>
            </a:extLst>
          </p:cNvPr>
          <p:cNvSpPr/>
          <p:nvPr/>
        </p:nvSpPr>
        <p:spPr>
          <a:xfrm>
            <a:off x="2266970" y="2751239"/>
            <a:ext cx="1910747" cy="5875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3599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99DE-44D7-433D-8C72-BC3E0E545A2E}"/>
              </a:ext>
            </a:extLst>
          </p:cNvPr>
          <p:cNvSpPr>
            <a:spLocks noGrp="1"/>
          </p:cNvSpPr>
          <p:nvPr>
            <p:ph type="title"/>
          </p:nvPr>
        </p:nvSpPr>
        <p:spPr/>
        <p:txBody>
          <a:bodyPr/>
          <a:lstStyle/>
          <a:p>
            <a:r>
              <a:rPr lang="en-US" dirty="0"/>
              <a:t>Table of Contents</a:t>
            </a:r>
          </a:p>
        </p:txBody>
      </p:sp>
      <p:graphicFrame>
        <p:nvGraphicFramePr>
          <p:cNvPr id="6" name="Content Placeholder 5">
            <a:extLst>
              <a:ext uri="{FF2B5EF4-FFF2-40B4-BE49-F238E27FC236}">
                <a16:creationId xmlns:a16="http://schemas.microsoft.com/office/drawing/2014/main" id="{52CAEA68-8B75-4C65-B89D-367332FA4218}"/>
              </a:ext>
            </a:extLst>
          </p:cNvPr>
          <p:cNvGraphicFramePr>
            <a:graphicFrameLocks noGrp="1"/>
          </p:cNvGraphicFramePr>
          <p:nvPr>
            <p:ph idx="1"/>
            <p:extLst>
              <p:ext uri="{D42A27DB-BD31-4B8C-83A1-F6EECF244321}">
                <p14:modId xmlns:p14="http://schemas.microsoft.com/office/powerpoint/2010/main" val="2188875964"/>
              </p:ext>
            </p:extLst>
          </p:nvPr>
        </p:nvGraphicFramePr>
        <p:xfrm>
          <a:off x="838200" y="1825625"/>
          <a:ext cx="10515600" cy="1854200"/>
        </p:xfrm>
        <a:graphic>
          <a:graphicData uri="http://schemas.openxmlformats.org/drawingml/2006/table">
            <a:tbl>
              <a:tblPr firstRow="1" bandRow="1">
                <a:tableStyleId>{2D5ABB26-0587-4C30-8999-92F81FD0307C}</a:tableStyleId>
              </a:tblPr>
              <a:tblGrid>
                <a:gridCol w="5570989">
                  <a:extLst>
                    <a:ext uri="{9D8B030D-6E8A-4147-A177-3AD203B41FA5}">
                      <a16:colId xmlns:a16="http://schemas.microsoft.com/office/drawing/2014/main" val="3763110940"/>
                    </a:ext>
                  </a:extLst>
                </a:gridCol>
                <a:gridCol w="4944611">
                  <a:extLst>
                    <a:ext uri="{9D8B030D-6E8A-4147-A177-3AD203B41FA5}">
                      <a16:colId xmlns:a16="http://schemas.microsoft.com/office/drawing/2014/main" val="2207997188"/>
                    </a:ext>
                  </a:extLst>
                </a:gridCol>
              </a:tblGrid>
              <a:tr h="370840">
                <a:tc>
                  <a:txBody>
                    <a:bodyPr/>
                    <a:lstStyle/>
                    <a:p>
                      <a:r>
                        <a:rPr lang="en-US" dirty="0"/>
                        <a:t>About this Workbook</a:t>
                      </a:r>
                    </a:p>
                  </a:txBody>
                  <a:tcPr/>
                </a:tc>
                <a:tc>
                  <a:txBody>
                    <a:bodyPr/>
                    <a:lstStyle/>
                    <a:p>
                      <a:r>
                        <a:rPr lang="en-US" dirty="0">
                          <a:hlinkClick r:id="rId3" action="ppaction://hlinksldjump"/>
                        </a:rPr>
                        <a:t>Page 3</a:t>
                      </a:r>
                      <a:endParaRPr lang="en-US" dirty="0"/>
                    </a:p>
                  </a:txBody>
                  <a:tcPr/>
                </a:tc>
                <a:extLst>
                  <a:ext uri="{0D108BD9-81ED-4DB2-BD59-A6C34878D82A}">
                    <a16:rowId xmlns:a16="http://schemas.microsoft.com/office/drawing/2014/main" val="579453375"/>
                  </a:ext>
                </a:extLst>
              </a:tr>
              <a:tr h="370840">
                <a:tc>
                  <a:txBody>
                    <a:bodyPr/>
                    <a:lstStyle/>
                    <a:p>
                      <a:r>
                        <a:rPr lang="en-US" dirty="0"/>
                        <a:t>Pre-Lab: Workshop Pre-requisites</a:t>
                      </a:r>
                    </a:p>
                  </a:txBody>
                  <a:tcPr/>
                </a:tc>
                <a:tc>
                  <a:txBody>
                    <a:bodyPr/>
                    <a:lstStyle/>
                    <a:p>
                      <a:r>
                        <a:rPr lang="en-US" dirty="0">
                          <a:hlinkClick r:id="rId4" action="ppaction://hlinksldjump"/>
                        </a:rPr>
                        <a:t>Page 4</a:t>
                      </a:r>
                      <a:endParaRPr lang="en-US" dirty="0"/>
                    </a:p>
                  </a:txBody>
                  <a:tcPr/>
                </a:tc>
                <a:extLst>
                  <a:ext uri="{0D108BD9-81ED-4DB2-BD59-A6C34878D82A}">
                    <a16:rowId xmlns:a16="http://schemas.microsoft.com/office/drawing/2014/main" val="2680129411"/>
                  </a:ext>
                </a:extLst>
              </a:tr>
              <a:tr h="370840">
                <a:tc>
                  <a:txBody>
                    <a:bodyPr/>
                    <a:lstStyle/>
                    <a:p>
                      <a:r>
                        <a:rPr lang="en-US" dirty="0"/>
                        <a:t>Lab 1: </a:t>
                      </a:r>
                      <a:r>
                        <a:rPr lang="en-US" sz="1800" dirty="0"/>
                        <a:t>Understanding Vitis Project creation &amp; Flow</a:t>
                      </a:r>
                      <a:endParaRPr lang="en-US" dirty="0"/>
                    </a:p>
                  </a:txBody>
                  <a:tcPr/>
                </a:tc>
                <a:tc>
                  <a:txBody>
                    <a:bodyPr/>
                    <a:lstStyle/>
                    <a:p>
                      <a:r>
                        <a:rPr lang="en-US" dirty="0">
                          <a:hlinkClick r:id="rId5" action="ppaction://hlinksldjump"/>
                        </a:rPr>
                        <a:t>Page 7</a:t>
                      </a:r>
                      <a:endParaRPr lang="en-US" dirty="0"/>
                    </a:p>
                  </a:txBody>
                  <a:tcPr/>
                </a:tc>
                <a:extLst>
                  <a:ext uri="{0D108BD9-81ED-4DB2-BD59-A6C34878D82A}">
                    <a16:rowId xmlns:a16="http://schemas.microsoft.com/office/drawing/2014/main" val="1693958655"/>
                  </a:ext>
                </a:extLst>
              </a:tr>
              <a:tr h="370840">
                <a:tc>
                  <a:txBody>
                    <a:bodyPr/>
                    <a:lstStyle/>
                    <a:p>
                      <a:r>
                        <a:rPr lang="en-US" dirty="0"/>
                        <a:t>Lab 2</a:t>
                      </a:r>
                      <a:r>
                        <a:rPr lang="en-US" b="0" dirty="0"/>
                        <a:t>: Instantiating Xilinx Deep Learning Processor</a:t>
                      </a:r>
                    </a:p>
                  </a:txBody>
                  <a:tcPr/>
                </a:tc>
                <a:tc>
                  <a:txBody>
                    <a:bodyPr/>
                    <a:lstStyle/>
                    <a:p>
                      <a:r>
                        <a:rPr lang="en-US" dirty="0">
                          <a:hlinkClick r:id="rId6" action="ppaction://hlinksldjump"/>
                        </a:rPr>
                        <a:t>Page 48</a:t>
                      </a:r>
                      <a:endParaRPr lang="en-US" dirty="0"/>
                    </a:p>
                  </a:txBody>
                  <a:tcPr/>
                </a:tc>
                <a:extLst>
                  <a:ext uri="{0D108BD9-81ED-4DB2-BD59-A6C34878D82A}">
                    <a16:rowId xmlns:a16="http://schemas.microsoft.com/office/drawing/2014/main" val="185860933"/>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46836300"/>
                  </a:ext>
                </a:extLst>
              </a:tr>
            </a:tbl>
          </a:graphicData>
        </a:graphic>
      </p:graphicFrame>
      <p:sp>
        <p:nvSpPr>
          <p:cNvPr id="4" name="Footer Placeholder 3">
            <a:extLst>
              <a:ext uri="{FF2B5EF4-FFF2-40B4-BE49-F238E27FC236}">
                <a16:creationId xmlns:a16="http://schemas.microsoft.com/office/drawing/2014/main" id="{6703A162-AF5C-44D0-856A-59DC3F0C73DE}"/>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21ECE373-8B15-4840-88FF-308B737BA716}"/>
              </a:ext>
            </a:extLst>
          </p:cNvPr>
          <p:cNvSpPr>
            <a:spLocks noGrp="1"/>
          </p:cNvSpPr>
          <p:nvPr>
            <p:ph type="sldNum" sz="quarter" idx="12"/>
          </p:nvPr>
        </p:nvSpPr>
        <p:spPr/>
        <p:txBody>
          <a:bodyPr/>
          <a:lstStyle/>
          <a:p>
            <a:fld id="{869DC6BA-4FE4-48BA-9153-68AD698EC1FD}" type="slidenum">
              <a:rPr lang="en-US" smtClean="0"/>
              <a:t>2</a:t>
            </a:fld>
            <a:endParaRPr lang="en-US"/>
          </a:p>
        </p:txBody>
      </p:sp>
    </p:spTree>
    <p:extLst>
      <p:ext uri="{BB962C8B-B14F-4D97-AF65-F5344CB8AC3E}">
        <p14:creationId xmlns:p14="http://schemas.microsoft.com/office/powerpoint/2010/main" val="353740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369332"/>
          </a:xfrm>
          <a:prstGeom prst="rect">
            <a:avLst/>
          </a:prstGeom>
          <a:noFill/>
        </p:spPr>
        <p:txBody>
          <a:bodyPr wrap="square" rtlCol="0">
            <a:spAutoFit/>
          </a:bodyPr>
          <a:lstStyle/>
          <a:p>
            <a:r>
              <a:rPr lang="en-US" b="1" dirty="0">
                <a:highlight>
                  <a:srgbClr val="FFFF00"/>
                </a:highlight>
              </a:rPr>
              <a:t>Step 11</a:t>
            </a:r>
            <a:r>
              <a:rPr lang="en-US" b="1" dirty="0"/>
              <a:t> –  Double click on the krnl_vadd.cpp file – this is the accelerator</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9" name="Picture 8" descr="A screenshot of a computer&#10;&#10;Description automatically generated">
            <a:extLst>
              <a:ext uri="{FF2B5EF4-FFF2-40B4-BE49-F238E27FC236}">
                <a16:creationId xmlns:a16="http://schemas.microsoft.com/office/drawing/2014/main" id="{E1FB31C4-2844-4DAD-A851-8C28DBF14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141" y="1919778"/>
            <a:ext cx="7887050" cy="3943525"/>
          </a:xfrm>
          <a:prstGeom prst="rect">
            <a:avLst/>
          </a:prstGeom>
        </p:spPr>
      </p:pic>
      <p:sp>
        <p:nvSpPr>
          <p:cNvPr id="6" name="Rectangle 5">
            <a:extLst>
              <a:ext uri="{FF2B5EF4-FFF2-40B4-BE49-F238E27FC236}">
                <a16:creationId xmlns:a16="http://schemas.microsoft.com/office/drawing/2014/main" id="{88201D10-4636-4085-9287-3C72204B26FB}"/>
              </a:ext>
            </a:extLst>
          </p:cNvPr>
          <p:cNvSpPr/>
          <p:nvPr/>
        </p:nvSpPr>
        <p:spPr>
          <a:xfrm>
            <a:off x="2213141" y="2841421"/>
            <a:ext cx="2006521" cy="6819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2081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369332"/>
          </a:xfrm>
          <a:prstGeom prst="rect">
            <a:avLst/>
          </a:prstGeom>
          <a:noFill/>
        </p:spPr>
        <p:txBody>
          <a:bodyPr wrap="square" rtlCol="0">
            <a:spAutoFit/>
          </a:bodyPr>
          <a:lstStyle/>
          <a:p>
            <a:r>
              <a:rPr lang="en-US" b="1" dirty="0">
                <a:highlight>
                  <a:srgbClr val="FFFF00"/>
                </a:highlight>
              </a:rPr>
              <a:t>Step 12</a:t>
            </a:r>
            <a:r>
              <a:rPr lang="en-US" b="1" dirty="0"/>
              <a:t> –  Double click on the </a:t>
            </a:r>
            <a:r>
              <a:rPr lang="en-US" b="1" dirty="0" err="1"/>
              <a:t>vadd.h</a:t>
            </a:r>
            <a:r>
              <a:rPr lang="en-US" b="1" dirty="0"/>
              <a:t> </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12" name="Picture 11" descr="A screenshot of a computer&#10;&#10;Description automatically generated">
            <a:extLst>
              <a:ext uri="{FF2B5EF4-FFF2-40B4-BE49-F238E27FC236}">
                <a16:creationId xmlns:a16="http://schemas.microsoft.com/office/drawing/2014/main" id="{E7C89437-77C4-4A9B-A359-E2425E5A6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472" y="1853191"/>
            <a:ext cx="8153400" cy="4076700"/>
          </a:xfrm>
          <a:prstGeom prst="rect">
            <a:avLst/>
          </a:prstGeom>
        </p:spPr>
      </p:pic>
      <p:sp>
        <p:nvSpPr>
          <p:cNvPr id="6" name="Rectangle 5">
            <a:extLst>
              <a:ext uri="{FF2B5EF4-FFF2-40B4-BE49-F238E27FC236}">
                <a16:creationId xmlns:a16="http://schemas.microsoft.com/office/drawing/2014/main" id="{88201D10-4636-4085-9287-3C72204B26FB}"/>
              </a:ext>
            </a:extLst>
          </p:cNvPr>
          <p:cNvSpPr/>
          <p:nvPr/>
        </p:nvSpPr>
        <p:spPr>
          <a:xfrm>
            <a:off x="2104945" y="2747045"/>
            <a:ext cx="2006521" cy="6819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4843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13</a:t>
            </a:r>
            <a:r>
              <a:rPr lang="en-US" b="1" dirty="0"/>
              <a:t> –  Click on the lab_1 tab this where we set most configurations for building – make sure the active build configuration is set at Emulation-SW </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omputer screen&#10;&#10;Description automatically generated">
            <a:extLst>
              <a:ext uri="{FF2B5EF4-FFF2-40B4-BE49-F238E27FC236}">
                <a16:creationId xmlns:a16="http://schemas.microsoft.com/office/drawing/2014/main" id="{328CA19B-2017-4012-8F96-AFB11550C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471" y="1920759"/>
            <a:ext cx="7883127" cy="3941564"/>
          </a:xfrm>
          <a:prstGeom prst="rect">
            <a:avLst/>
          </a:prstGeom>
        </p:spPr>
      </p:pic>
      <p:sp>
        <p:nvSpPr>
          <p:cNvPr id="6" name="Rectangle 5">
            <a:extLst>
              <a:ext uri="{FF2B5EF4-FFF2-40B4-BE49-F238E27FC236}">
                <a16:creationId xmlns:a16="http://schemas.microsoft.com/office/drawing/2014/main" id="{88201D10-4636-4085-9287-3C72204B26FB}"/>
              </a:ext>
            </a:extLst>
          </p:cNvPr>
          <p:cNvSpPr/>
          <p:nvPr/>
        </p:nvSpPr>
        <p:spPr>
          <a:xfrm>
            <a:off x="4244138" y="2152573"/>
            <a:ext cx="4639803" cy="31912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1300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14</a:t>
            </a:r>
            <a:r>
              <a:rPr lang="en-US" b="1" dirty="0"/>
              <a:t> –  Build the SW Emulation by clicking on the hammer</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9" name="Picture 8" descr="A screenshot of a computer screen&#10;&#10;Description automatically generated">
            <a:extLst>
              <a:ext uri="{FF2B5EF4-FFF2-40B4-BE49-F238E27FC236}">
                <a16:creationId xmlns:a16="http://schemas.microsoft.com/office/drawing/2014/main" id="{CAAC5A7D-C25D-4882-9325-4FAC10E42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237" y="1834905"/>
            <a:ext cx="8110055" cy="4055028"/>
          </a:xfrm>
          <a:prstGeom prst="rect">
            <a:avLst/>
          </a:prstGeom>
        </p:spPr>
      </p:pic>
      <p:sp>
        <p:nvSpPr>
          <p:cNvPr id="6" name="Rectangle 5">
            <a:extLst>
              <a:ext uri="{FF2B5EF4-FFF2-40B4-BE49-F238E27FC236}">
                <a16:creationId xmlns:a16="http://schemas.microsoft.com/office/drawing/2014/main" id="{88201D10-4636-4085-9287-3C72204B26FB}"/>
              </a:ext>
            </a:extLst>
          </p:cNvPr>
          <p:cNvSpPr/>
          <p:nvPr/>
        </p:nvSpPr>
        <p:spPr>
          <a:xfrm>
            <a:off x="2516697" y="1864693"/>
            <a:ext cx="243281" cy="2996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973F2F4F-C273-4178-A975-57188747CD9E}"/>
              </a:ext>
            </a:extLst>
          </p:cNvPr>
          <p:cNvSpPr/>
          <p:nvPr/>
        </p:nvSpPr>
        <p:spPr>
          <a:xfrm>
            <a:off x="4145559" y="4198231"/>
            <a:ext cx="3656202" cy="15817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69261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15</a:t>
            </a:r>
            <a:r>
              <a:rPr lang="en-US" b="1" dirty="0"/>
              <a:t> –  Launch the debugger by right clicking on Emulation-SW and Launch on Emulator</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9" name="Picture 8" descr="A screenshot of a computer screen&#10;&#10;Description automatically generated">
            <a:extLst>
              <a:ext uri="{FF2B5EF4-FFF2-40B4-BE49-F238E27FC236}">
                <a16:creationId xmlns:a16="http://schemas.microsoft.com/office/drawing/2014/main" id="{CAAC5A7D-C25D-4882-9325-4FAC10E42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237" y="1834905"/>
            <a:ext cx="8110055" cy="4055028"/>
          </a:xfrm>
          <a:prstGeom prst="rect">
            <a:avLst/>
          </a:prstGeom>
        </p:spPr>
      </p:pic>
      <p:sp>
        <p:nvSpPr>
          <p:cNvPr id="6" name="Rectangle 5">
            <a:extLst>
              <a:ext uri="{FF2B5EF4-FFF2-40B4-BE49-F238E27FC236}">
                <a16:creationId xmlns:a16="http://schemas.microsoft.com/office/drawing/2014/main" id="{88201D10-4636-4085-9287-3C72204B26FB}"/>
              </a:ext>
            </a:extLst>
          </p:cNvPr>
          <p:cNvSpPr/>
          <p:nvPr/>
        </p:nvSpPr>
        <p:spPr>
          <a:xfrm>
            <a:off x="2223083" y="4230389"/>
            <a:ext cx="1325460" cy="2241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2637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16</a:t>
            </a:r>
            <a:r>
              <a:rPr lang="en-US" b="1" dirty="0"/>
              <a:t> –  This will open the Debug Perspective and click on start Emulator and Debug</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omputer&#10;&#10;Description automatically generated">
            <a:extLst>
              <a:ext uri="{FF2B5EF4-FFF2-40B4-BE49-F238E27FC236}">
                <a16:creationId xmlns:a16="http://schemas.microsoft.com/office/drawing/2014/main" id="{F5169EF5-DC50-488D-BB82-5D9FFBBF4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393" y="1914539"/>
            <a:ext cx="7953744" cy="3954004"/>
          </a:xfrm>
          <a:prstGeom prst="rect">
            <a:avLst/>
          </a:prstGeom>
        </p:spPr>
      </p:pic>
      <p:sp>
        <p:nvSpPr>
          <p:cNvPr id="6" name="Rectangle 5">
            <a:extLst>
              <a:ext uri="{FF2B5EF4-FFF2-40B4-BE49-F238E27FC236}">
                <a16:creationId xmlns:a16="http://schemas.microsoft.com/office/drawing/2014/main" id="{88201D10-4636-4085-9287-3C72204B26FB}"/>
              </a:ext>
            </a:extLst>
          </p:cNvPr>
          <p:cNvSpPr/>
          <p:nvPr/>
        </p:nvSpPr>
        <p:spPr>
          <a:xfrm>
            <a:off x="6553548" y="3891541"/>
            <a:ext cx="853931" cy="2241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23095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17</a:t>
            </a:r>
            <a:r>
              <a:rPr lang="en-US" b="1" dirty="0"/>
              <a:t> –  Once the Emulator is loaded and the TCF agent connected the Host application will pause awaiting execution.</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15" name="Picture 14" descr="A screenshot of a computer&#10;&#10;Description automatically generated">
            <a:extLst>
              <a:ext uri="{FF2B5EF4-FFF2-40B4-BE49-F238E27FC236}">
                <a16:creationId xmlns:a16="http://schemas.microsoft.com/office/drawing/2014/main" id="{7C268572-5F1E-4B1C-B208-6E059F864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981" y="1847899"/>
            <a:ext cx="8174568" cy="4087284"/>
          </a:xfrm>
          <a:prstGeom prst="rect">
            <a:avLst/>
          </a:prstGeom>
        </p:spPr>
      </p:pic>
      <p:sp>
        <p:nvSpPr>
          <p:cNvPr id="6" name="Rectangle 5">
            <a:extLst>
              <a:ext uri="{FF2B5EF4-FFF2-40B4-BE49-F238E27FC236}">
                <a16:creationId xmlns:a16="http://schemas.microsoft.com/office/drawing/2014/main" id="{88201D10-4636-4085-9287-3C72204B26FB}"/>
              </a:ext>
            </a:extLst>
          </p:cNvPr>
          <p:cNvSpPr/>
          <p:nvPr/>
        </p:nvSpPr>
        <p:spPr>
          <a:xfrm>
            <a:off x="4112351" y="3205263"/>
            <a:ext cx="3941080" cy="12241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FDD1B0D5-B0EE-40E3-B1CD-43BCCA4401DB}"/>
              </a:ext>
            </a:extLst>
          </p:cNvPr>
          <p:cNvSpPr/>
          <p:nvPr/>
        </p:nvSpPr>
        <p:spPr>
          <a:xfrm>
            <a:off x="8380602" y="4429386"/>
            <a:ext cx="1853270" cy="13573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44246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18</a:t>
            </a:r>
            <a:r>
              <a:rPr lang="en-US" b="1" dirty="0"/>
              <a:t> –  Single step through a few instructions and see the variables update</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social media post&#10;&#10;Description automatically generated">
            <a:extLst>
              <a:ext uri="{FF2B5EF4-FFF2-40B4-BE49-F238E27FC236}">
                <a16:creationId xmlns:a16="http://schemas.microsoft.com/office/drawing/2014/main" id="{52C74A1F-75F2-4E16-8A34-8309002D8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172" y="1847914"/>
            <a:ext cx="8092700" cy="4046350"/>
          </a:xfrm>
          <a:prstGeom prst="rect">
            <a:avLst/>
          </a:prstGeom>
        </p:spPr>
      </p:pic>
      <p:sp>
        <p:nvSpPr>
          <p:cNvPr id="17" name="Rectangle 16">
            <a:extLst>
              <a:ext uri="{FF2B5EF4-FFF2-40B4-BE49-F238E27FC236}">
                <a16:creationId xmlns:a16="http://schemas.microsoft.com/office/drawing/2014/main" id="{FDD1B0D5-B0EE-40E3-B1CD-43BCCA4401DB}"/>
              </a:ext>
            </a:extLst>
          </p:cNvPr>
          <p:cNvSpPr/>
          <p:nvPr/>
        </p:nvSpPr>
        <p:spPr>
          <a:xfrm>
            <a:off x="8069512" y="1979531"/>
            <a:ext cx="2164359" cy="13573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88201D10-4636-4085-9287-3C72204B26FB}"/>
              </a:ext>
            </a:extLst>
          </p:cNvPr>
          <p:cNvSpPr/>
          <p:nvPr/>
        </p:nvSpPr>
        <p:spPr>
          <a:xfrm>
            <a:off x="3112316" y="1864693"/>
            <a:ext cx="335559" cy="2705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01114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19</a:t>
            </a:r>
            <a:r>
              <a:rPr lang="en-US" b="1" dirty="0"/>
              <a:t> –  Double click in the edge of the source code on line 78 to insert a breakpoint then select run, see the break point get hit and variables update. Clock on the red terminate button</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9" name="Picture 8" descr="A screenshot of a computer&#10;&#10;Description automatically generated">
            <a:extLst>
              <a:ext uri="{FF2B5EF4-FFF2-40B4-BE49-F238E27FC236}">
                <a16:creationId xmlns:a16="http://schemas.microsoft.com/office/drawing/2014/main" id="{D4B0F71B-B92D-42EE-9FE0-201507C55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33" y="1846568"/>
            <a:ext cx="8047839" cy="4023920"/>
          </a:xfrm>
          <a:prstGeom prst="rect">
            <a:avLst/>
          </a:prstGeom>
        </p:spPr>
      </p:pic>
      <p:sp>
        <p:nvSpPr>
          <p:cNvPr id="6" name="Rectangle 5">
            <a:extLst>
              <a:ext uri="{FF2B5EF4-FFF2-40B4-BE49-F238E27FC236}">
                <a16:creationId xmlns:a16="http://schemas.microsoft.com/office/drawing/2014/main" id="{88201D10-4636-4085-9287-3C72204B26FB}"/>
              </a:ext>
            </a:extLst>
          </p:cNvPr>
          <p:cNvSpPr/>
          <p:nvPr/>
        </p:nvSpPr>
        <p:spPr>
          <a:xfrm>
            <a:off x="4135773" y="4305889"/>
            <a:ext cx="2105636" cy="2705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FDD1B0D5-B0EE-40E3-B1CD-43BCCA4401DB}"/>
              </a:ext>
            </a:extLst>
          </p:cNvPr>
          <p:cNvSpPr/>
          <p:nvPr/>
        </p:nvSpPr>
        <p:spPr>
          <a:xfrm>
            <a:off x="2701256" y="1864693"/>
            <a:ext cx="69628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12618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7FB2D694-150D-42CF-A8D7-E1BAA8C50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226" y="1828521"/>
            <a:ext cx="8252078" cy="4126039"/>
          </a:xfrm>
          <a:prstGeom prst="rect">
            <a:avLst/>
          </a:prstGeom>
        </p:spPr>
      </p:pic>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20</a:t>
            </a:r>
            <a:r>
              <a:rPr lang="en-US" b="1" dirty="0"/>
              <a:t> –  Change the perspective back to design, set the active build configuration to Emulation-HW, Report Level to For-Debug and build the design</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sp>
        <p:nvSpPr>
          <p:cNvPr id="17" name="Rectangle 16">
            <a:extLst>
              <a:ext uri="{FF2B5EF4-FFF2-40B4-BE49-F238E27FC236}">
                <a16:creationId xmlns:a16="http://schemas.microsoft.com/office/drawing/2014/main" id="{FDD1B0D5-B0EE-40E3-B1CD-43BCCA4401DB}"/>
              </a:ext>
            </a:extLst>
          </p:cNvPr>
          <p:cNvSpPr/>
          <p:nvPr/>
        </p:nvSpPr>
        <p:spPr>
          <a:xfrm>
            <a:off x="9672505" y="1940765"/>
            <a:ext cx="343949" cy="226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88201D10-4636-4085-9287-3C72204B26FB}"/>
              </a:ext>
            </a:extLst>
          </p:cNvPr>
          <p:cNvSpPr/>
          <p:nvPr/>
        </p:nvSpPr>
        <p:spPr>
          <a:xfrm>
            <a:off x="7231309" y="2214471"/>
            <a:ext cx="1741067" cy="2099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22D38686-157B-4C27-9579-A7406A8350A9}"/>
              </a:ext>
            </a:extLst>
          </p:cNvPr>
          <p:cNvSpPr/>
          <p:nvPr/>
        </p:nvSpPr>
        <p:spPr>
          <a:xfrm>
            <a:off x="2483141" y="1896636"/>
            <a:ext cx="227900" cy="2705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0BCC23CB-F9A6-4222-9D42-EBDA02547946}"/>
              </a:ext>
            </a:extLst>
          </p:cNvPr>
          <p:cNvSpPr/>
          <p:nvPr/>
        </p:nvSpPr>
        <p:spPr>
          <a:xfrm>
            <a:off x="6535024" y="2928934"/>
            <a:ext cx="2488909" cy="2099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3647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DF26-786E-4AAC-8831-2F18D395ABAE}"/>
              </a:ext>
            </a:extLst>
          </p:cNvPr>
          <p:cNvSpPr>
            <a:spLocks noGrp="1"/>
          </p:cNvSpPr>
          <p:nvPr>
            <p:ph type="title"/>
          </p:nvPr>
        </p:nvSpPr>
        <p:spPr/>
        <p:txBody>
          <a:bodyPr/>
          <a:lstStyle/>
          <a:p>
            <a:r>
              <a:rPr lang="en-US" dirty="0"/>
              <a:t>About this Workbook</a:t>
            </a:r>
          </a:p>
        </p:txBody>
      </p:sp>
      <p:sp>
        <p:nvSpPr>
          <p:cNvPr id="3" name="Content Placeholder 2">
            <a:extLst>
              <a:ext uri="{FF2B5EF4-FFF2-40B4-BE49-F238E27FC236}">
                <a16:creationId xmlns:a16="http://schemas.microsoft.com/office/drawing/2014/main" id="{76E40BEE-2310-4AA9-A794-722DD83729F5}"/>
              </a:ext>
            </a:extLst>
          </p:cNvPr>
          <p:cNvSpPr>
            <a:spLocks noGrp="1"/>
          </p:cNvSpPr>
          <p:nvPr>
            <p:ph idx="1"/>
          </p:nvPr>
        </p:nvSpPr>
        <p:spPr/>
        <p:txBody>
          <a:bodyPr/>
          <a:lstStyle/>
          <a:p>
            <a:pPr marL="0" indent="0">
              <a:buNone/>
            </a:pPr>
            <a:r>
              <a:rPr lang="en-US" dirty="0"/>
              <a:t>This workbook is designed to be used in conjunction with the Building Accelerated Applications with Vitis course. </a:t>
            </a:r>
          </a:p>
          <a:p>
            <a:pPr marL="0" indent="0">
              <a:buNone/>
            </a:pPr>
            <a:endParaRPr lang="en-US" dirty="0"/>
          </a:p>
          <a:p>
            <a:pPr marL="0" indent="0">
              <a:buNone/>
            </a:pPr>
            <a:r>
              <a:rPr lang="en-US" dirty="0"/>
              <a:t>The contents of this workbook are created by </a:t>
            </a:r>
            <a:r>
              <a:rPr lang="en-US" dirty="0" err="1"/>
              <a:t>Adiuvo</a:t>
            </a:r>
            <a:r>
              <a:rPr lang="en-US" dirty="0"/>
              <a:t> Engineering &amp; Training, Ltd. </a:t>
            </a:r>
          </a:p>
          <a:p>
            <a:pPr marL="0" indent="0">
              <a:buNone/>
            </a:pPr>
            <a:endParaRPr lang="en-US" dirty="0"/>
          </a:p>
          <a:p>
            <a:pPr marL="0" indent="0">
              <a:buNone/>
            </a:pPr>
            <a:r>
              <a:rPr lang="en-US" dirty="0"/>
              <a:t>If you have any questions about the contents, or need assistance, please contact Adam Taylor at </a:t>
            </a:r>
            <a:r>
              <a:rPr lang="en-US" dirty="0">
                <a:hlinkClick r:id="rId2"/>
              </a:rPr>
              <a:t>adam@adiuvoengineering.com</a:t>
            </a:r>
            <a:r>
              <a:rPr lang="en-US" dirty="0"/>
              <a:t>. </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7C152772-CFEB-406E-B188-E87E2B7114D1}"/>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BE20CD70-85CF-4C37-84A4-8EE8F1590EFC}"/>
              </a:ext>
            </a:extLst>
          </p:cNvPr>
          <p:cNvSpPr>
            <a:spLocks noGrp="1"/>
          </p:cNvSpPr>
          <p:nvPr>
            <p:ph type="sldNum" sz="quarter" idx="12"/>
          </p:nvPr>
        </p:nvSpPr>
        <p:spPr/>
        <p:txBody>
          <a:bodyPr/>
          <a:lstStyle/>
          <a:p>
            <a:fld id="{869DC6BA-4FE4-48BA-9153-68AD698EC1FD}" type="slidenum">
              <a:rPr lang="en-US" smtClean="0"/>
              <a:t>3</a:t>
            </a:fld>
            <a:endParaRPr lang="en-US"/>
          </a:p>
        </p:txBody>
      </p:sp>
    </p:spTree>
    <p:extLst>
      <p:ext uri="{BB962C8B-B14F-4D97-AF65-F5344CB8AC3E}">
        <p14:creationId xmlns:p14="http://schemas.microsoft.com/office/powerpoint/2010/main" val="17026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21</a:t>
            </a:r>
            <a:r>
              <a:rPr lang="en-US" b="1" dirty="0"/>
              <a:t> –  Once build is complete, right click on Emulation-HW and launch a emulation debug session</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14" name="Picture 13" descr="A screenshot of a computer&#10;&#10;Description automatically generated">
            <a:extLst>
              <a:ext uri="{FF2B5EF4-FFF2-40B4-BE49-F238E27FC236}">
                <a16:creationId xmlns:a16="http://schemas.microsoft.com/office/drawing/2014/main" id="{08F61849-E626-419C-81F2-BC867B01C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705" y="1782197"/>
            <a:ext cx="8291119" cy="4145560"/>
          </a:xfrm>
          <a:prstGeom prst="rect">
            <a:avLst/>
          </a:prstGeom>
        </p:spPr>
      </p:pic>
      <p:sp>
        <p:nvSpPr>
          <p:cNvPr id="11" name="Rectangle 10">
            <a:extLst>
              <a:ext uri="{FF2B5EF4-FFF2-40B4-BE49-F238E27FC236}">
                <a16:creationId xmlns:a16="http://schemas.microsoft.com/office/drawing/2014/main" id="{22D38686-157B-4C27-9579-A7406A8350A9}"/>
              </a:ext>
            </a:extLst>
          </p:cNvPr>
          <p:cNvSpPr/>
          <p:nvPr/>
        </p:nvSpPr>
        <p:spPr>
          <a:xfrm>
            <a:off x="2013705" y="4270496"/>
            <a:ext cx="2024894" cy="2705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73076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22</a:t>
            </a:r>
            <a:r>
              <a:rPr lang="en-US" b="1" dirty="0"/>
              <a:t> –  This will launch Vivado, change views to Vivado when the dialog below appears </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omputer&#10;&#10;Description automatically generated">
            <a:extLst>
              <a:ext uri="{FF2B5EF4-FFF2-40B4-BE49-F238E27FC236}">
                <a16:creationId xmlns:a16="http://schemas.microsoft.com/office/drawing/2014/main" id="{5B70F76B-CA64-4ACE-8B8E-B246B9ACB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730" y="1820014"/>
            <a:ext cx="8154142" cy="4079191"/>
          </a:xfrm>
          <a:prstGeom prst="rect">
            <a:avLst/>
          </a:prstGeom>
        </p:spPr>
      </p:pic>
      <p:sp>
        <p:nvSpPr>
          <p:cNvPr id="11" name="Rectangle 10">
            <a:extLst>
              <a:ext uri="{FF2B5EF4-FFF2-40B4-BE49-F238E27FC236}">
                <a16:creationId xmlns:a16="http://schemas.microsoft.com/office/drawing/2014/main" id="{22D38686-157B-4C27-9579-A7406A8350A9}"/>
              </a:ext>
            </a:extLst>
          </p:cNvPr>
          <p:cNvSpPr/>
          <p:nvPr/>
        </p:nvSpPr>
        <p:spPr>
          <a:xfrm>
            <a:off x="4832405" y="3053748"/>
            <a:ext cx="2625407" cy="10316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92941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23</a:t>
            </a:r>
            <a:r>
              <a:rPr lang="en-US" b="1" dirty="0"/>
              <a:t> –  Click on the run all button in Vivado and switch back to Vitis</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6" name="Picture 5" descr="A screenshot of a computer&#10;&#10;Description automatically generated">
            <a:extLst>
              <a:ext uri="{FF2B5EF4-FFF2-40B4-BE49-F238E27FC236}">
                <a16:creationId xmlns:a16="http://schemas.microsoft.com/office/drawing/2014/main" id="{AADC335D-0EFA-451C-8F5F-8F1AB1B06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994" y="1830486"/>
            <a:ext cx="8194541" cy="4097271"/>
          </a:xfrm>
          <a:prstGeom prst="rect">
            <a:avLst/>
          </a:prstGeom>
        </p:spPr>
      </p:pic>
      <p:sp>
        <p:nvSpPr>
          <p:cNvPr id="11" name="Rectangle 10">
            <a:extLst>
              <a:ext uri="{FF2B5EF4-FFF2-40B4-BE49-F238E27FC236}">
                <a16:creationId xmlns:a16="http://schemas.microsoft.com/office/drawing/2014/main" id="{22D38686-157B-4C27-9579-A7406A8350A9}"/>
              </a:ext>
            </a:extLst>
          </p:cNvPr>
          <p:cNvSpPr/>
          <p:nvPr/>
        </p:nvSpPr>
        <p:spPr>
          <a:xfrm>
            <a:off x="3666335" y="1864693"/>
            <a:ext cx="310047" cy="2936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09226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24</a:t>
            </a:r>
            <a:r>
              <a:rPr lang="en-US" b="1" dirty="0"/>
              <a:t> –  Click OK on the dialog</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omputer&#10;&#10;Description automatically generated">
            <a:extLst>
              <a:ext uri="{FF2B5EF4-FFF2-40B4-BE49-F238E27FC236}">
                <a16:creationId xmlns:a16="http://schemas.microsoft.com/office/drawing/2014/main" id="{88730B9B-E279-47DB-8702-0511B7271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929" y="1859094"/>
            <a:ext cx="8022672" cy="4013422"/>
          </a:xfrm>
          <a:prstGeom prst="rect">
            <a:avLst/>
          </a:prstGeom>
        </p:spPr>
      </p:pic>
      <p:sp>
        <p:nvSpPr>
          <p:cNvPr id="11" name="Rectangle 10">
            <a:extLst>
              <a:ext uri="{FF2B5EF4-FFF2-40B4-BE49-F238E27FC236}">
                <a16:creationId xmlns:a16="http://schemas.microsoft.com/office/drawing/2014/main" id="{22D38686-157B-4C27-9579-A7406A8350A9}"/>
              </a:ext>
            </a:extLst>
          </p:cNvPr>
          <p:cNvSpPr/>
          <p:nvPr/>
        </p:nvSpPr>
        <p:spPr>
          <a:xfrm>
            <a:off x="6862540" y="3699545"/>
            <a:ext cx="528161" cy="1919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7532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25</a:t>
            </a:r>
            <a:r>
              <a:rPr lang="en-US" b="1" dirty="0"/>
              <a:t> –  When the Debugger loads, click Run and the Application will execute and should show a passed status, click on </a:t>
            </a:r>
            <a:r>
              <a:rPr lang="en-US" b="1" dirty="0" err="1"/>
              <a:t>maximise</a:t>
            </a:r>
            <a:r>
              <a:rPr lang="en-US" b="1" dirty="0"/>
              <a:t> in the Emulation Console</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17" name="Picture 16" descr="A screenshot of a social media post&#10;&#10;Description automatically generated">
            <a:extLst>
              <a:ext uri="{FF2B5EF4-FFF2-40B4-BE49-F238E27FC236}">
                <a16:creationId xmlns:a16="http://schemas.microsoft.com/office/drawing/2014/main" id="{DC56C118-FC3B-4A3F-AEC6-15526FBFD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478" y="1871192"/>
            <a:ext cx="8081394" cy="4040697"/>
          </a:xfrm>
          <a:prstGeom prst="rect">
            <a:avLst/>
          </a:prstGeom>
        </p:spPr>
      </p:pic>
      <p:sp>
        <p:nvSpPr>
          <p:cNvPr id="11" name="Rectangle 10">
            <a:extLst>
              <a:ext uri="{FF2B5EF4-FFF2-40B4-BE49-F238E27FC236}">
                <a16:creationId xmlns:a16="http://schemas.microsoft.com/office/drawing/2014/main" id="{22D38686-157B-4C27-9579-A7406A8350A9}"/>
              </a:ext>
            </a:extLst>
          </p:cNvPr>
          <p:cNvSpPr/>
          <p:nvPr/>
        </p:nvSpPr>
        <p:spPr>
          <a:xfrm>
            <a:off x="4161285" y="4461991"/>
            <a:ext cx="2960968" cy="4875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F400321D-62B4-4B45-A7E4-3DA9C22A44F9}"/>
              </a:ext>
            </a:extLst>
          </p:cNvPr>
          <p:cNvSpPr/>
          <p:nvPr/>
        </p:nvSpPr>
        <p:spPr>
          <a:xfrm flipH="1" flipV="1">
            <a:off x="9957731" y="4461992"/>
            <a:ext cx="276139" cy="151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77987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26</a:t>
            </a:r>
            <a:r>
              <a:rPr lang="en-US" b="1" dirty="0"/>
              <a:t> –  In the Emulation console you will see the </a:t>
            </a:r>
            <a:r>
              <a:rPr lang="en-US" b="1" dirty="0" err="1"/>
              <a:t>XCLBinary</a:t>
            </a:r>
            <a:r>
              <a:rPr lang="en-US" b="1" dirty="0"/>
              <a:t> being loaded as you will on the real hardware. </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14" name="Picture 13" descr="A screenshot of a computer&#10;&#10;Description automatically generated">
            <a:extLst>
              <a:ext uri="{FF2B5EF4-FFF2-40B4-BE49-F238E27FC236}">
                <a16:creationId xmlns:a16="http://schemas.microsoft.com/office/drawing/2014/main" id="{C4B57DD7-03B1-4665-9DF3-5D24F106C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565" y="1771032"/>
            <a:ext cx="8153400" cy="4076700"/>
          </a:xfrm>
          <a:prstGeom prst="rect">
            <a:avLst/>
          </a:prstGeom>
        </p:spPr>
      </p:pic>
    </p:spTree>
    <p:extLst>
      <p:ext uri="{BB962C8B-B14F-4D97-AF65-F5344CB8AC3E}">
        <p14:creationId xmlns:p14="http://schemas.microsoft.com/office/powerpoint/2010/main" val="68841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24</a:t>
            </a:r>
            <a:r>
              <a:rPr lang="en-US" b="1" dirty="0"/>
              <a:t> –  Under the assistant view, Emulation hardware select the </a:t>
            </a:r>
            <a:r>
              <a:rPr lang="en-US" b="1" dirty="0" err="1"/>
              <a:t>XCLBin</a:t>
            </a:r>
            <a:r>
              <a:rPr lang="en-US" b="1" dirty="0"/>
              <a:t>, right click and open the Vitis </a:t>
            </a:r>
            <a:r>
              <a:rPr lang="en-US" b="1" dirty="0" err="1"/>
              <a:t>Analyser</a:t>
            </a:r>
            <a:r>
              <a:rPr lang="en-US" b="1" dirty="0"/>
              <a:t>. </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12" name="Picture 11" descr="A screenshot of a social media post&#10;&#10;Description automatically generated">
            <a:extLst>
              <a:ext uri="{FF2B5EF4-FFF2-40B4-BE49-F238E27FC236}">
                <a16:creationId xmlns:a16="http://schemas.microsoft.com/office/drawing/2014/main" id="{DA42A8D1-E162-4965-ACB7-9BA07737A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828" y="1829735"/>
            <a:ext cx="8196044" cy="4098022"/>
          </a:xfrm>
          <a:prstGeom prst="rect">
            <a:avLst/>
          </a:prstGeom>
        </p:spPr>
      </p:pic>
      <p:sp>
        <p:nvSpPr>
          <p:cNvPr id="11" name="Rectangle 10">
            <a:extLst>
              <a:ext uri="{FF2B5EF4-FFF2-40B4-BE49-F238E27FC236}">
                <a16:creationId xmlns:a16="http://schemas.microsoft.com/office/drawing/2014/main" id="{150B106C-6890-481E-A21D-AD4A10FB4014}"/>
              </a:ext>
            </a:extLst>
          </p:cNvPr>
          <p:cNvSpPr/>
          <p:nvPr/>
        </p:nvSpPr>
        <p:spPr>
          <a:xfrm>
            <a:off x="2037828" y="4362275"/>
            <a:ext cx="2064390" cy="3942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71602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24</a:t>
            </a:r>
            <a:r>
              <a:rPr lang="en-US" b="1" dirty="0"/>
              <a:t> –  The Vitis Analyzer will provide information on the System Performance and Accelerator performance.</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social media post&#10;&#10;Description automatically generated">
            <a:extLst>
              <a:ext uri="{FF2B5EF4-FFF2-40B4-BE49-F238E27FC236}">
                <a16:creationId xmlns:a16="http://schemas.microsoft.com/office/drawing/2014/main" id="{30A2387E-B7AE-4A67-ADD5-B388C15EB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377" y="1829597"/>
            <a:ext cx="8247776" cy="4123888"/>
          </a:xfrm>
          <a:prstGeom prst="rect">
            <a:avLst/>
          </a:prstGeom>
        </p:spPr>
      </p:pic>
    </p:spTree>
    <p:extLst>
      <p:ext uri="{BB962C8B-B14F-4D97-AF65-F5344CB8AC3E}">
        <p14:creationId xmlns:p14="http://schemas.microsoft.com/office/powerpoint/2010/main" val="33771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24</a:t>
            </a:r>
            <a:r>
              <a:rPr lang="en-US" b="1" dirty="0"/>
              <a:t> –  Click on the System Design this will show how the accelerator is connected to the Host</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6" name="Picture 5" descr="A screenshot of a cell phone&#10;&#10;Description automatically generated">
            <a:extLst>
              <a:ext uri="{FF2B5EF4-FFF2-40B4-BE49-F238E27FC236}">
                <a16:creationId xmlns:a16="http://schemas.microsoft.com/office/drawing/2014/main" id="{18EB7BCE-BAC8-4BEA-898E-955449C0C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576" y="1940764"/>
            <a:ext cx="8096848" cy="4048424"/>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a:off x="2128638" y="2389910"/>
            <a:ext cx="1260516" cy="2442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3598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24</a:t>
            </a:r>
            <a:r>
              <a:rPr lang="en-US" b="1" dirty="0"/>
              <a:t> –  Click on the Platform Diagram this will show the connections available in the system</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social media post&#10;&#10;Description automatically generated">
            <a:extLst>
              <a:ext uri="{FF2B5EF4-FFF2-40B4-BE49-F238E27FC236}">
                <a16:creationId xmlns:a16="http://schemas.microsoft.com/office/drawing/2014/main" id="{08B608E9-537F-43FA-AE7B-9CCCF8C59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61" y="1835539"/>
            <a:ext cx="8224007" cy="4112004"/>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a:off x="2131151" y="2415077"/>
            <a:ext cx="1260516" cy="2442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7195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4E701E-CACE-41D3-8AC3-88B27FF86B34}"/>
              </a:ext>
            </a:extLst>
          </p:cNvPr>
          <p:cNvSpPr>
            <a:spLocks noGrp="1"/>
          </p:cNvSpPr>
          <p:nvPr>
            <p:ph type="title"/>
          </p:nvPr>
        </p:nvSpPr>
        <p:spPr/>
        <p:txBody>
          <a:bodyPr anchor="t"/>
          <a:lstStyle/>
          <a:p>
            <a:r>
              <a:rPr lang="en-US" b="1" dirty="0"/>
              <a:t>Pre-Lab</a:t>
            </a:r>
            <a:br>
              <a:rPr lang="en-US" dirty="0"/>
            </a:br>
            <a:r>
              <a:rPr lang="en-US" sz="4000" dirty="0"/>
              <a:t>Workshop Pre-requisites</a:t>
            </a:r>
          </a:p>
        </p:txBody>
      </p:sp>
      <p:sp>
        <p:nvSpPr>
          <p:cNvPr id="4" name="Footer Placeholder 3">
            <a:extLst>
              <a:ext uri="{FF2B5EF4-FFF2-40B4-BE49-F238E27FC236}">
                <a16:creationId xmlns:a16="http://schemas.microsoft.com/office/drawing/2014/main" id="{FEFC057E-7276-4FC4-A964-6A9D52AC4C1D}"/>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ADF0AFF4-65BF-4002-BED6-C19FAA5D47B1}"/>
              </a:ext>
            </a:extLst>
          </p:cNvPr>
          <p:cNvSpPr>
            <a:spLocks noGrp="1"/>
          </p:cNvSpPr>
          <p:nvPr>
            <p:ph type="sldNum" sz="quarter" idx="12"/>
          </p:nvPr>
        </p:nvSpPr>
        <p:spPr/>
        <p:txBody>
          <a:bodyPr/>
          <a:lstStyle/>
          <a:p>
            <a:fld id="{869DC6BA-4FE4-48BA-9153-68AD698EC1FD}" type="slidenum">
              <a:rPr lang="en-US" smtClean="0"/>
              <a:t>4</a:t>
            </a:fld>
            <a:endParaRPr lang="en-US"/>
          </a:p>
        </p:txBody>
      </p:sp>
    </p:spTree>
    <p:extLst>
      <p:ext uri="{BB962C8B-B14F-4D97-AF65-F5344CB8AC3E}">
        <p14:creationId xmlns:p14="http://schemas.microsoft.com/office/powerpoint/2010/main" val="3610684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24</a:t>
            </a:r>
            <a:r>
              <a:rPr lang="en-US" b="1" dirty="0"/>
              <a:t> –  Click on the System Guidance, this will report any warnings and resolutions</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6" name="Picture 5" descr="A screenshot of a social media post&#10;&#10;Description automatically generated">
            <a:extLst>
              <a:ext uri="{FF2B5EF4-FFF2-40B4-BE49-F238E27FC236}">
                <a16:creationId xmlns:a16="http://schemas.microsoft.com/office/drawing/2014/main" id="{49EB70D5-939D-42CB-B2D5-E237D849B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289" y="1825053"/>
            <a:ext cx="8265952" cy="4132976"/>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a:off x="2114656" y="2641580"/>
            <a:ext cx="1260516" cy="2442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87122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646331"/>
          </a:xfrm>
          <a:prstGeom prst="rect">
            <a:avLst/>
          </a:prstGeom>
          <a:noFill/>
        </p:spPr>
        <p:txBody>
          <a:bodyPr wrap="square" rtlCol="0">
            <a:spAutoFit/>
          </a:bodyPr>
          <a:lstStyle/>
          <a:p>
            <a:r>
              <a:rPr lang="en-US" b="1" dirty="0">
                <a:highlight>
                  <a:srgbClr val="FFFF00"/>
                </a:highlight>
              </a:rPr>
              <a:t>Step 24</a:t>
            </a:r>
            <a:r>
              <a:rPr lang="en-US" b="1" dirty="0"/>
              <a:t> –  Click on HLS Synthesis, this will show the performance of the accelerator, close the Vitis </a:t>
            </a:r>
            <a:r>
              <a:rPr lang="en-US" b="1" dirty="0" err="1"/>
              <a:t>Analyser</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omputer&#10;&#10;Description automatically generated">
            <a:extLst>
              <a:ext uri="{FF2B5EF4-FFF2-40B4-BE49-F238E27FC236}">
                <a16:creationId xmlns:a16="http://schemas.microsoft.com/office/drawing/2014/main" id="{F22CD47E-110B-46A6-9EC6-AB5134287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069" y="1909943"/>
            <a:ext cx="7926392" cy="3963196"/>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a:off x="2315992" y="3337449"/>
            <a:ext cx="1260516" cy="2442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10666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24</a:t>
            </a:r>
            <a:r>
              <a:rPr lang="en-US" b="1" dirty="0"/>
              <a:t> –  Right Click on the </a:t>
            </a:r>
            <a:r>
              <a:rPr lang="en-US" b="1" dirty="0" err="1"/>
              <a:t>krnl_vadd</a:t>
            </a:r>
            <a:r>
              <a:rPr lang="en-US" b="1" dirty="0"/>
              <a:t> under the Assistant view and launch Vitis HLS.</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6" name="Picture 5" descr="A screenshot of a social media post&#10;&#10;Description automatically generated">
            <a:extLst>
              <a:ext uri="{FF2B5EF4-FFF2-40B4-BE49-F238E27FC236}">
                <a16:creationId xmlns:a16="http://schemas.microsoft.com/office/drawing/2014/main" id="{8A622810-A086-458A-9844-45EC6BD3C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828" y="1829735"/>
            <a:ext cx="8196044" cy="4098022"/>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a:off x="2248879" y="4627674"/>
            <a:ext cx="1260516" cy="2442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45319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128" y="159852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369332"/>
          </a:xfrm>
          <a:prstGeom prst="rect">
            <a:avLst/>
          </a:prstGeom>
          <a:noFill/>
        </p:spPr>
        <p:txBody>
          <a:bodyPr wrap="square" rtlCol="0">
            <a:spAutoFit/>
          </a:bodyPr>
          <a:lstStyle/>
          <a:p>
            <a:r>
              <a:rPr lang="en-US" b="1" dirty="0">
                <a:highlight>
                  <a:srgbClr val="FFFF00"/>
                </a:highlight>
              </a:rPr>
              <a:t>Step 24</a:t>
            </a:r>
            <a:r>
              <a:rPr lang="en-US" b="1" dirty="0"/>
              <a:t> – This will open Vitis HLS project, click on Analysis View.</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omputer screen&#10;&#10;Description automatically generated">
            <a:extLst>
              <a:ext uri="{FF2B5EF4-FFF2-40B4-BE49-F238E27FC236}">
                <a16:creationId xmlns:a16="http://schemas.microsoft.com/office/drawing/2014/main" id="{D5F6063E-6B80-4AA2-93CC-A4D9BC0F2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799" y="1795729"/>
            <a:ext cx="8128932" cy="4064466"/>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a:off x="9798481" y="1864693"/>
            <a:ext cx="425250" cy="2442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11825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894862" y="1811948"/>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930243"/>
            <a:ext cx="10515599" cy="923330"/>
          </a:xfrm>
          <a:prstGeom prst="rect">
            <a:avLst/>
          </a:prstGeom>
          <a:noFill/>
        </p:spPr>
        <p:txBody>
          <a:bodyPr wrap="square" rtlCol="0">
            <a:spAutoFit/>
          </a:bodyPr>
          <a:lstStyle/>
          <a:p>
            <a:r>
              <a:rPr lang="en-US" b="1" dirty="0">
                <a:highlight>
                  <a:srgbClr val="FFFF00"/>
                </a:highlight>
              </a:rPr>
              <a:t>Step 24</a:t>
            </a:r>
            <a:r>
              <a:rPr lang="en-US" b="1" dirty="0"/>
              <a:t> – This will open the schedule viewer; it is in this view we can cross probe to the C/C++ and determine what the bottle necks if any are. Explore the Analysis view then switch back the Synthesis View </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6" name="Picture 5" descr="A screenshot of a computer screen&#10;&#10;Description automatically generated">
            <a:extLst>
              <a:ext uri="{FF2B5EF4-FFF2-40B4-BE49-F238E27FC236}">
                <a16:creationId xmlns:a16="http://schemas.microsoft.com/office/drawing/2014/main" id="{70324D00-1D9E-4788-934B-4C3563130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414" y="2078113"/>
            <a:ext cx="8009170" cy="4004585"/>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H="1" flipV="1">
            <a:off x="4869461" y="2287620"/>
            <a:ext cx="5231123" cy="23551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17333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894862" y="1770323"/>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923330"/>
          </a:xfrm>
          <a:prstGeom prst="rect">
            <a:avLst/>
          </a:prstGeom>
          <a:noFill/>
        </p:spPr>
        <p:txBody>
          <a:bodyPr wrap="square" rtlCol="0">
            <a:spAutoFit/>
          </a:bodyPr>
          <a:lstStyle/>
          <a:p>
            <a:r>
              <a:rPr lang="en-US" b="1" dirty="0">
                <a:highlight>
                  <a:srgbClr val="FFFF00"/>
                </a:highlight>
              </a:rPr>
              <a:t>Step 24</a:t>
            </a:r>
            <a:r>
              <a:rPr lang="en-US" b="1" dirty="0"/>
              <a:t> – If we want to add any optimizations, we can use the directive tab, double click on an element and then use the directive editor to add them to the source code. Explore the optimizations but click cancel and close Vitis HLS</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5" name="Picture 4" descr="A screenshot of a computer screen&#10;&#10;Description automatically generated">
            <a:extLst>
              <a:ext uri="{FF2B5EF4-FFF2-40B4-BE49-F238E27FC236}">
                <a16:creationId xmlns:a16="http://schemas.microsoft.com/office/drawing/2014/main" id="{654CFC7E-712E-4A82-8A49-43678C917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743" y="1920164"/>
            <a:ext cx="8130863" cy="4215210"/>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V="1">
            <a:off x="8020113" y="2238393"/>
            <a:ext cx="2150493" cy="27067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14762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894862" y="1770323"/>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646331"/>
          </a:xfrm>
          <a:prstGeom prst="rect">
            <a:avLst/>
          </a:prstGeom>
          <a:noFill/>
        </p:spPr>
        <p:txBody>
          <a:bodyPr wrap="square" rtlCol="0">
            <a:spAutoFit/>
          </a:bodyPr>
          <a:lstStyle/>
          <a:p>
            <a:r>
              <a:rPr lang="en-US" b="1" dirty="0">
                <a:highlight>
                  <a:srgbClr val="FFFF00"/>
                </a:highlight>
              </a:rPr>
              <a:t>Step 24</a:t>
            </a:r>
            <a:r>
              <a:rPr lang="en-US" b="1" dirty="0"/>
              <a:t> – Back in Vitis, if we had made any changes in Vitis HLS we would need to rebuild the project. </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6" name="Picture 5" descr="A screenshot of a social media post&#10;&#10;Description automatically generated">
            <a:extLst>
              <a:ext uri="{FF2B5EF4-FFF2-40B4-BE49-F238E27FC236}">
                <a16:creationId xmlns:a16="http://schemas.microsoft.com/office/drawing/2014/main" id="{1808C0B2-620B-43BB-BDC7-4E1A3373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776" y="1996614"/>
            <a:ext cx="8228443" cy="4114222"/>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V="1">
            <a:off x="2315361" y="2080469"/>
            <a:ext cx="439377" cy="1880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65975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Summary</a:t>
            </a:r>
          </a:p>
        </p:txBody>
      </p:sp>
      <p:sp>
        <p:nvSpPr>
          <p:cNvPr id="5" name="Rectangle 4">
            <a:extLst>
              <a:ext uri="{FF2B5EF4-FFF2-40B4-BE49-F238E27FC236}">
                <a16:creationId xmlns:a16="http://schemas.microsoft.com/office/drawing/2014/main" id="{C402685E-52D5-405B-AD52-FF036233E190}"/>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 Summary</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5355312"/>
          </a:xfrm>
          <a:prstGeom prst="rect">
            <a:avLst/>
          </a:prstGeom>
          <a:noFill/>
        </p:spPr>
        <p:txBody>
          <a:bodyPr wrap="square" rtlCol="0">
            <a:spAutoFit/>
          </a:bodyPr>
          <a:lstStyle/>
          <a:p>
            <a:r>
              <a:rPr lang="en-US" b="1" dirty="0"/>
              <a:t>The concludes lab 1, throughout this lab we have demonstrated</a:t>
            </a:r>
          </a:p>
          <a:p>
            <a:pPr marL="342900" indent="-342900">
              <a:buFont typeface="+mj-lt"/>
              <a:buAutoNum type="arabicPeriod"/>
            </a:pPr>
            <a:endParaRPr lang="en-US" b="1" dirty="0"/>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How to Open Vitis</a:t>
            </a:r>
            <a:endParaRPr lang="en-GB" sz="1800" b="0" i="0" u="none" strike="noStrike" dirty="0">
              <a:effectLst/>
              <a:latin typeface="Arial" panose="020B0604020202020204" pitchFamily="34" charset="0"/>
            </a:endParaRPr>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How to create a project</a:t>
            </a:r>
            <a:endParaRPr lang="en-GB" sz="1800" b="0" i="0" u="none" strike="noStrike" dirty="0">
              <a:effectLst/>
              <a:latin typeface="Arial" panose="020B0604020202020204" pitchFamily="34" charset="0"/>
            </a:endParaRPr>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How to Build &amp; Debug a SW Emulation Flow – Including Breakpoints and Single Stepping</a:t>
            </a:r>
            <a:endParaRPr lang="en-GB" sz="1800" b="0" i="0" u="none" strike="noStrike" dirty="0">
              <a:effectLst/>
              <a:latin typeface="Arial" panose="020B0604020202020204" pitchFamily="34" charset="0"/>
            </a:endParaRPr>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How to Build &amp; Debug a HW Emulation Flow – Including Waveform </a:t>
            </a:r>
          </a:p>
          <a:p>
            <a:pPr marL="342900" marR="0" indent="-342900" algn="l" rtl="0" eaLnBrk="1" fontAlgn="auto" latinLnBrk="0" hangingPunct="1">
              <a:lnSpc>
                <a:spcPct val="200000"/>
              </a:lnSpc>
              <a:spcBef>
                <a:spcPts val="0"/>
              </a:spcBef>
              <a:spcAft>
                <a:spcPts val="0"/>
              </a:spcAft>
              <a:buFont typeface="+mj-lt"/>
              <a:buAutoNum type="arabicPeriod"/>
            </a:pPr>
            <a:r>
              <a:rPr lang="en-US" dirty="0">
                <a:solidFill>
                  <a:srgbClr val="000000"/>
                </a:solidFill>
                <a:latin typeface="Arial" panose="020B0604020202020204" pitchFamily="34" charset="0"/>
              </a:rPr>
              <a:t>How to Examine the Vitis Analysis Report</a:t>
            </a:r>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How to </a:t>
            </a:r>
            <a:r>
              <a:rPr lang="en-US" dirty="0">
                <a:solidFill>
                  <a:srgbClr val="000000"/>
                </a:solidFill>
                <a:latin typeface="Arial" panose="020B0604020202020204" pitchFamily="34" charset="0"/>
              </a:rPr>
              <a:t>work with accelerators kernels in Vitis HLS and Analyze bottle necks and add in pragma for optimizations. </a:t>
            </a:r>
            <a:endParaRPr lang="en-US" sz="1800" b="0" i="0" u="none" strike="noStrike" kern="1200" dirty="0">
              <a:solidFill>
                <a:srgbClr val="000000"/>
              </a:solidFill>
              <a:effectLst/>
              <a:latin typeface="Arial" panose="020B0604020202020204" pitchFamily="34" charset="0"/>
            </a:endParaRPr>
          </a:p>
          <a:p>
            <a:pPr marL="342900" marR="0" indent="-342900" algn="l" rtl="0" eaLnBrk="1" fontAlgn="auto" latinLnBrk="0" hangingPunct="1">
              <a:spcBef>
                <a:spcPts val="0"/>
              </a:spcBef>
              <a:spcAft>
                <a:spcPts val="0"/>
              </a:spcAft>
              <a:buFont typeface="+mj-lt"/>
              <a:buAutoNum type="arabicPeriod"/>
            </a:pPr>
            <a:endParaRPr lang="en-GB" sz="1800" b="0" i="0" u="none" strike="noStrike" dirty="0">
              <a:effectLst/>
              <a:latin typeface="Arial" panose="020B0604020202020204" pitchFamily="34" charset="0"/>
            </a:endParaRPr>
          </a:p>
          <a:p>
            <a:r>
              <a:rPr lang="en-US" b="1" dirty="0"/>
              <a:t> </a:t>
            </a:r>
            <a:endParaRPr lang="en-US" dirty="0"/>
          </a:p>
          <a:p>
            <a:endParaRPr lang="en-US" dirty="0"/>
          </a:p>
        </p:txBody>
      </p:sp>
    </p:spTree>
    <p:extLst>
      <p:ext uri="{BB962C8B-B14F-4D97-AF65-F5344CB8AC3E}">
        <p14:creationId xmlns:p14="http://schemas.microsoft.com/office/powerpoint/2010/main" val="1198028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4E701E-CACE-41D3-8AC3-88B27FF86B34}"/>
              </a:ext>
            </a:extLst>
          </p:cNvPr>
          <p:cNvSpPr>
            <a:spLocks noGrp="1"/>
          </p:cNvSpPr>
          <p:nvPr>
            <p:ph type="title"/>
          </p:nvPr>
        </p:nvSpPr>
        <p:spPr/>
        <p:txBody>
          <a:bodyPr anchor="t"/>
          <a:lstStyle/>
          <a:p>
            <a:r>
              <a:rPr lang="en-US" b="1" dirty="0"/>
              <a:t>Lab 2</a:t>
            </a:r>
            <a:br>
              <a:rPr lang="en-US" dirty="0"/>
            </a:br>
            <a:r>
              <a:rPr lang="en-US" sz="4000" dirty="0"/>
              <a:t>Instantiating Xilinx Deep Learning Processor</a:t>
            </a:r>
          </a:p>
        </p:txBody>
      </p:sp>
      <p:sp>
        <p:nvSpPr>
          <p:cNvPr id="4" name="Footer Placeholder 3">
            <a:extLst>
              <a:ext uri="{FF2B5EF4-FFF2-40B4-BE49-F238E27FC236}">
                <a16:creationId xmlns:a16="http://schemas.microsoft.com/office/drawing/2014/main" id="{FEFC057E-7276-4FC4-A964-6A9D52AC4C1D}"/>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ADF0AFF4-65BF-4002-BED6-C19FAA5D47B1}"/>
              </a:ext>
            </a:extLst>
          </p:cNvPr>
          <p:cNvSpPr>
            <a:spLocks noGrp="1"/>
          </p:cNvSpPr>
          <p:nvPr>
            <p:ph type="sldNum" sz="quarter" idx="12"/>
          </p:nvPr>
        </p:nvSpPr>
        <p:spPr/>
        <p:txBody>
          <a:bodyPr/>
          <a:lstStyle/>
          <a:p>
            <a:fld id="{869DC6BA-4FE4-48BA-9153-68AD698EC1FD}" type="slidenum">
              <a:rPr lang="en-US" smtClean="0"/>
              <a:t>48</a:t>
            </a:fld>
            <a:endParaRPr lang="en-US"/>
          </a:p>
        </p:txBody>
      </p:sp>
    </p:spTree>
    <p:extLst>
      <p:ext uri="{BB962C8B-B14F-4D97-AF65-F5344CB8AC3E}">
        <p14:creationId xmlns:p14="http://schemas.microsoft.com/office/powerpoint/2010/main" val="741989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894862" y="1770323"/>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1</a:t>
            </a:r>
            <a:r>
              <a:rPr lang="en-US" b="1" dirty="0"/>
              <a:t> – Minimize the Lab_1_system project</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A screenshot of a social media post&#10;&#10;Description automatically generated">
            <a:extLst>
              <a:ext uri="{FF2B5EF4-FFF2-40B4-BE49-F238E27FC236}">
                <a16:creationId xmlns:a16="http://schemas.microsoft.com/office/drawing/2014/main" id="{1808C0B2-620B-43BB-BDC7-4E1A3373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776" y="1996614"/>
            <a:ext cx="8228443" cy="4114222"/>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V="1">
            <a:off x="1981776" y="2306970"/>
            <a:ext cx="2056824" cy="2768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29556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Required Hardware</a:t>
            </a:r>
          </a:p>
        </p:txBody>
      </p:sp>
      <p:sp>
        <p:nvSpPr>
          <p:cNvPr id="5" name="Rectangle 4">
            <a:extLst>
              <a:ext uri="{FF2B5EF4-FFF2-40B4-BE49-F238E27FC236}">
                <a16:creationId xmlns:a16="http://schemas.microsoft.com/office/drawing/2014/main" id="{C402685E-52D5-405B-AD52-FF036233E190}"/>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Pre-Lab</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9" name="Content Placeholder 2">
            <a:extLst>
              <a:ext uri="{FF2B5EF4-FFF2-40B4-BE49-F238E27FC236}">
                <a16:creationId xmlns:a16="http://schemas.microsoft.com/office/drawing/2014/main" id="{888911A5-75CE-4CF8-BECB-C47A2BA8F037}"/>
              </a:ext>
            </a:extLst>
          </p:cNvPr>
          <p:cNvSpPr>
            <a:spLocks noGrp="1"/>
          </p:cNvSpPr>
          <p:nvPr>
            <p:ph idx="1"/>
          </p:nvPr>
        </p:nvSpPr>
        <p:spPr>
          <a:xfrm>
            <a:off x="838200" y="1825625"/>
            <a:ext cx="10515600" cy="4351338"/>
          </a:xfrm>
        </p:spPr>
        <p:txBody>
          <a:bodyPr>
            <a:normAutofit/>
          </a:bodyPr>
          <a:lstStyle/>
          <a:p>
            <a:pPr marL="0" indent="0">
              <a:buNone/>
            </a:pPr>
            <a:r>
              <a:rPr lang="en-US" dirty="0"/>
              <a:t>There is no required hardware for this course.</a:t>
            </a:r>
            <a:br>
              <a:rPr lang="en-US" dirty="0"/>
            </a:br>
            <a:endParaRPr lang="en-US" dirty="0"/>
          </a:p>
          <a:p>
            <a:pPr marL="0" indent="0">
              <a:buNone/>
            </a:pPr>
            <a:endParaRPr lang="en-US" dirty="0"/>
          </a:p>
        </p:txBody>
      </p:sp>
    </p:spTree>
    <p:extLst>
      <p:ext uri="{BB962C8B-B14F-4D97-AF65-F5344CB8AC3E}">
        <p14:creationId xmlns:p14="http://schemas.microsoft.com/office/powerpoint/2010/main" val="3434837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894862" y="1770323"/>
            <a:ext cx="8402275"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2</a:t>
            </a:r>
            <a:r>
              <a:rPr lang="en-US" b="1" dirty="0"/>
              <a:t> – Click and create a new application project</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social media post&#10;&#10;Description automatically generated">
            <a:extLst>
              <a:ext uri="{FF2B5EF4-FFF2-40B4-BE49-F238E27FC236}">
                <a16:creationId xmlns:a16="http://schemas.microsoft.com/office/drawing/2014/main" id="{3F65E0AD-CDFD-4EC3-93DA-CC6495906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776" y="1890847"/>
            <a:ext cx="8200756" cy="4100378"/>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V="1">
            <a:off x="1894862" y="1890845"/>
            <a:ext cx="344999" cy="466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8058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85813" y="1770323"/>
            <a:ext cx="6207853"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3</a:t>
            </a:r>
            <a:r>
              <a:rPr lang="en-US" b="1" dirty="0"/>
              <a:t> – Select the platform you desire – for this example ZCU104 and click next</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A screenshot of a social media post&#10;&#10;Description automatically generated">
            <a:extLst>
              <a:ext uri="{FF2B5EF4-FFF2-40B4-BE49-F238E27FC236}">
                <a16:creationId xmlns:a16="http://schemas.microsoft.com/office/drawing/2014/main" id="{AE6EE1CB-C3E5-4CA4-9ACA-1C0C80077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750" y="1886020"/>
            <a:ext cx="5937087" cy="4354634"/>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V="1">
            <a:off x="3129094" y="2944074"/>
            <a:ext cx="5746458" cy="466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7674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85813" y="1770323"/>
            <a:ext cx="6207853"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4</a:t>
            </a:r>
            <a:r>
              <a:rPr lang="en-US" b="1" dirty="0"/>
              <a:t> – Enter a project name and click next</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social media post&#10;&#10;Description automatically generated">
            <a:extLst>
              <a:ext uri="{FF2B5EF4-FFF2-40B4-BE49-F238E27FC236}">
                <a16:creationId xmlns:a16="http://schemas.microsoft.com/office/drawing/2014/main" id="{64D07CA6-80CF-49FE-80AE-72C05264B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807" y="1894791"/>
            <a:ext cx="5838356" cy="4282219"/>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V="1">
            <a:off x="3028807" y="2449584"/>
            <a:ext cx="4031228" cy="2097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746765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85813" y="1770323"/>
            <a:ext cx="6207853"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5</a:t>
            </a:r>
            <a:r>
              <a:rPr lang="en-US" b="1" dirty="0"/>
              <a:t> – Enter the location of the SYSROOT, </a:t>
            </a:r>
            <a:r>
              <a:rPr lang="en-US" b="1" dirty="0" err="1"/>
              <a:t>RootFS</a:t>
            </a:r>
            <a:r>
              <a:rPr lang="en-US" b="1" dirty="0"/>
              <a:t> and Kernel Image</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A screenshot of a social media post&#10;&#10;Description automatically generated">
            <a:extLst>
              <a:ext uri="{FF2B5EF4-FFF2-40B4-BE49-F238E27FC236}">
                <a16:creationId xmlns:a16="http://schemas.microsoft.com/office/drawing/2014/main" id="{42D3B97A-0285-4EFA-98E0-27272BDD0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840" y="1915993"/>
            <a:ext cx="5894823" cy="4323635"/>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V="1">
            <a:off x="5274959" y="3868084"/>
            <a:ext cx="3667704" cy="9807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91296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85813" y="1770323"/>
            <a:ext cx="6207853"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6</a:t>
            </a:r>
            <a:r>
              <a:rPr lang="en-US" b="1" dirty="0"/>
              <a:t> – Select Empty Application and click on finish</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cell phone&#10;&#10;Description automatically generated">
            <a:extLst>
              <a:ext uri="{FF2B5EF4-FFF2-40B4-BE49-F238E27FC236}">
                <a16:creationId xmlns:a16="http://schemas.microsoft.com/office/drawing/2014/main" id="{8C188641-54E1-49C7-938B-2B782A323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667" y="1924505"/>
            <a:ext cx="5832143" cy="4277662"/>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V="1">
            <a:off x="3073667" y="2663011"/>
            <a:ext cx="2899294" cy="5080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72360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384183" y="1611568"/>
            <a:ext cx="8665827"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7</a:t>
            </a:r>
            <a:r>
              <a:rPr lang="en-US" b="1" dirty="0"/>
              <a:t> – Create a new directory in your preferred directory – for example </a:t>
            </a:r>
            <a:r>
              <a:rPr lang="en-US" b="1" dirty="0" err="1"/>
              <a:t>Vitis_DPU</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A screenshot of a computer&#10;&#10;Description automatically generated">
            <a:extLst>
              <a:ext uri="{FF2B5EF4-FFF2-40B4-BE49-F238E27FC236}">
                <a16:creationId xmlns:a16="http://schemas.microsoft.com/office/drawing/2014/main" id="{D2EA1A9C-2676-4606-AED1-E971CDE11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018" y="1744811"/>
            <a:ext cx="8394246" cy="4319539"/>
          </a:xfrm>
          <a:prstGeom prst="rect">
            <a:avLst/>
          </a:prstGeom>
        </p:spPr>
      </p:pic>
      <p:sp>
        <p:nvSpPr>
          <p:cNvPr id="9" name="Rectangle 8">
            <a:extLst>
              <a:ext uri="{FF2B5EF4-FFF2-40B4-BE49-F238E27FC236}">
                <a16:creationId xmlns:a16="http://schemas.microsoft.com/office/drawing/2014/main" id="{0B46CB4D-8F9C-407E-8160-636084285008}"/>
              </a:ext>
            </a:extLst>
          </p:cNvPr>
          <p:cNvSpPr/>
          <p:nvPr/>
        </p:nvSpPr>
        <p:spPr>
          <a:xfrm flipV="1">
            <a:off x="3434393" y="2260528"/>
            <a:ext cx="642656" cy="5080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37698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384183" y="1611568"/>
            <a:ext cx="8665827"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8</a:t>
            </a:r>
            <a:r>
              <a:rPr lang="en-US" b="1" dirty="0"/>
              <a:t> – Change directory into the new folder – Open a new terminal in that folder</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computer screen&#10;&#10;Description automatically generated">
            <a:extLst>
              <a:ext uri="{FF2B5EF4-FFF2-40B4-BE49-F238E27FC236}">
                <a16:creationId xmlns:a16="http://schemas.microsoft.com/office/drawing/2014/main" id="{D9A1BBEE-1B96-4021-BF87-D7AD5A79A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851" y="1711898"/>
            <a:ext cx="8456950" cy="4352451"/>
          </a:xfrm>
          <a:prstGeom prst="rect">
            <a:avLst/>
          </a:prstGeom>
        </p:spPr>
      </p:pic>
    </p:spTree>
    <p:extLst>
      <p:ext uri="{BB962C8B-B14F-4D97-AF65-F5344CB8AC3E}">
        <p14:creationId xmlns:p14="http://schemas.microsoft.com/office/powerpoint/2010/main" val="3005272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38526" y="1611568"/>
            <a:ext cx="7331978"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646331"/>
          </a:xfrm>
          <a:prstGeom prst="rect">
            <a:avLst/>
          </a:prstGeom>
          <a:noFill/>
        </p:spPr>
        <p:txBody>
          <a:bodyPr wrap="square" rtlCol="0">
            <a:spAutoFit/>
          </a:bodyPr>
          <a:lstStyle/>
          <a:p>
            <a:r>
              <a:rPr lang="en-US" b="1" dirty="0">
                <a:highlight>
                  <a:srgbClr val="FFFF00"/>
                </a:highlight>
              </a:rPr>
              <a:t>Step 9</a:t>
            </a:r>
            <a:r>
              <a:rPr lang="en-US" b="1" dirty="0"/>
              <a:t> – Clone the Vitis-AI </a:t>
            </a:r>
            <a:r>
              <a:rPr lang="en-US" b="1" dirty="0" err="1"/>
              <a:t>github</a:t>
            </a:r>
            <a:r>
              <a:rPr lang="en-US" b="1" dirty="0"/>
              <a:t> with the command </a:t>
            </a:r>
          </a:p>
          <a:p>
            <a:pPr algn="ctr"/>
            <a:r>
              <a:rPr lang="en-US" b="1" dirty="0"/>
              <a:t>git clone https://github.com/Xilinx/Vitis-AI.git</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cell phone&#10;&#10;Description automatically generated">
            <a:extLst>
              <a:ext uri="{FF2B5EF4-FFF2-40B4-BE49-F238E27FC236}">
                <a16:creationId xmlns:a16="http://schemas.microsoft.com/office/drawing/2014/main" id="{776071C0-FFF4-4886-956A-BCB59D634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421" y="1723356"/>
            <a:ext cx="6991350" cy="4362450"/>
          </a:xfrm>
          <a:prstGeom prst="rect">
            <a:avLst/>
          </a:prstGeom>
        </p:spPr>
      </p:pic>
    </p:spTree>
    <p:extLst>
      <p:ext uri="{BB962C8B-B14F-4D97-AF65-F5344CB8AC3E}">
        <p14:creationId xmlns:p14="http://schemas.microsoft.com/office/powerpoint/2010/main" val="3107633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38526" y="1611568"/>
            <a:ext cx="7331978"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10</a:t>
            </a:r>
            <a:r>
              <a:rPr lang="en-US" b="1" dirty="0"/>
              <a:t> – This will clone the Vitis-AI tool </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A screenshot of a cell phone&#10;&#10;Description automatically generated">
            <a:extLst>
              <a:ext uri="{FF2B5EF4-FFF2-40B4-BE49-F238E27FC236}">
                <a16:creationId xmlns:a16="http://schemas.microsoft.com/office/drawing/2014/main" id="{87A7EB89-0F46-4407-83F2-0003C5B67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840" y="1723356"/>
            <a:ext cx="6991350" cy="4362450"/>
          </a:xfrm>
          <a:prstGeom prst="rect">
            <a:avLst/>
          </a:prstGeom>
        </p:spPr>
      </p:pic>
    </p:spTree>
    <p:extLst>
      <p:ext uri="{BB962C8B-B14F-4D97-AF65-F5344CB8AC3E}">
        <p14:creationId xmlns:p14="http://schemas.microsoft.com/office/powerpoint/2010/main" val="2206249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38526" y="1611568"/>
            <a:ext cx="8665826"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11</a:t>
            </a:r>
            <a:r>
              <a:rPr lang="en-US" b="1" dirty="0"/>
              <a:t> – Change directory into the Vitis-AI/DPU-TRD/</a:t>
            </a:r>
            <a:r>
              <a:rPr lang="en-US" b="1" dirty="0" err="1"/>
              <a:t>prj</a:t>
            </a:r>
            <a:r>
              <a:rPr lang="en-US" b="1" dirty="0"/>
              <a:t>/Vitis and open </a:t>
            </a:r>
            <a:r>
              <a:rPr lang="en-US" b="1" dirty="0" err="1"/>
              <a:t>dpu_conf.vh</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social media post&#10;&#10;Description automatically generated">
            <a:extLst>
              <a:ext uri="{FF2B5EF4-FFF2-40B4-BE49-F238E27FC236}">
                <a16:creationId xmlns:a16="http://schemas.microsoft.com/office/drawing/2014/main" id="{334EFED5-BEE3-4834-B57D-6B49F8A8D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126" y="1735764"/>
            <a:ext cx="8411827" cy="4328586"/>
          </a:xfrm>
          <a:prstGeom prst="rect">
            <a:avLst/>
          </a:prstGeom>
        </p:spPr>
      </p:pic>
      <p:sp>
        <p:nvSpPr>
          <p:cNvPr id="9" name="Rectangle 8">
            <a:extLst>
              <a:ext uri="{FF2B5EF4-FFF2-40B4-BE49-F238E27FC236}">
                <a16:creationId xmlns:a16="http://schemas.microsoft.com/office/drawing/2014/main" id="{D236878D-1E0D-4A31-9A45-6F729496A13E}"/>
              </a:ext>
            </a:extLst>
          </p:cNvPr>
          <p:cNvSpPr/>
          <p:nvPr/>
        </p:nvSpPr>
        <p:spPr>
          <a:xfrm flipV="1">
            <a:off x="4961189" y="1874634"/>
            <a:ext cx="642656" cy="5080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0865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Downloads and Installations</a:t>
            </a:r>
          </a:p>
        </p:txBody>
      </p:sp>
      <p:graphicFrame>
        <p:nvGraphicFramePr>
          <p:cNvPr id="4" name="Table 3">
            <a:extLst>
              <a:ext uri="{FF2B5EF4-FFF2-40B4-BE49-F238E27FC236}">
                <a16:creationId xmlns:a16="http://schemas.microsoft.com/office/drawing/2014/main" id="{2A04D288-B5A5-43B3-B79B-66D3378E5387}"/>
              </a:ext>
            </a:extLst>
          </p:cNvPr>
          <p:cNvGraphicFramePr>
            <a:graphicFrameLocks noGrp="1"/>
          </p:cNvGraphicFramePr>
          <p:nvPr>
            <p:extLst>
              <p:ext uri="{D42A27DB-BD31-4B8C-83A1-F6EECF244321}">
                <p14:modId xmlns:p14="http://schemas.microsoft.com/office/powerpoint/2010/main" val="3095623640"/>
              </p:ext>
            </p:extLst>
          </p:nvPr>
        </p:nvGraphicFramePr>
        <p:xfrm>
          <a:off x="898867" y="2921840"/>
          <a:ext cx="10394266" cy="2200912"/>
        </p:xfrm>
        <a:graphic>
          <a:graphicData uri="http://schemas.openxmlformats.org/drawingml/2006/table">
            <a:tbl>
              <a:tblPr firstRow="1" bandRow="1">
                <a:tableStyleId>{5940675A-B579-460E-94D1-54222C63F5DA}</a:tableStyleId>
              </a:tblPr>
              <a:tblGrid>
                <a:gridCol w="5193909">
                  <a:extLst>
                    <a:ext uri="{9D8B030D-6E8A-4147-A177-3AD203B41FA5}">
                      <a16:colId xmlns:a16="http://schemas.microsoft.com/office/drawing/2014/main" val="1523695496"/>
                    </a:ext>
                  </a:extLst>
                </a:gridCol>
                <a:gridCol w="5200357">
                  <a:extLst>
                    <a:ext uri="{9D8B030D-6E8A-4147-A177-3AD203B41FA5}">
                      <a16:colId xmlns:a16="http://schemas.microsoft.com/office/drawing/2014/main" val="187561519"/>
                    </a:ext>
                  </a:extLst>
                </a:gridCol>
              </a:tblGrid>
              <a:tr h="55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Vitis 2020.1</a:t>
                      </a:r>
                    </a:p>
                  </a:txBody>
                  <a:tcPr/>
                </a:tc>
                <a:tc>
                  <a:txBody>
                    <a:bodyPr/>
                    <a:lstStyle/>
                    <a:p>
                      <a:r>
                        <a:rPr lang="en-US" dirty="0">
                          <a:hlinkClick r:id="rId3"/>
                        </a:rPr>
                        <a:t>Download</a:t>
                      </a:r>
                      <a:endParaRPr lang="en-US" dirty="0"/>
                    </a:p>
                  </a:txBody>
                  <a:tcPr/>
                </a:tc>
                <a:extLst>
                  <a:ext uri="{0D108BD9-81ED-4DB2-BD59-A6C34878D82A}">
                    <a16:rowId xmlns:a16="http://schemas.microsoft.com/office/drawing/2014/main" val="1048087750"/>
                  </a:ext>
                </a:extLst>
              </a:tr>
              <a:tr h="55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XRT</a:t>
                      </a:r>
                    </a:p>
                  </a:txBody>
                  <a:tcPr/>
                </a:tc>
                <a:tc>
                  <a:txBody>
                    <a:bodyPr/>
                    <a:lstStyle/>
                    <a:p>
                      <a:r>
                        <a:rPr lang="en-US" dirty="0">
                          <a:hlinkClick r:id="rId4"/>
                        </a:rPr>
                        <a:t>Download</a:t>
                      </a:r>
                      <a:endParaRPr lang="en-US" dirty="0"/>
                    </a:p>
                  </a:txBody>
                  <a:tcPr/>
                </a:tc>
                <a:extLst>
                  <a:ext uri="{0D108BD9-81ED-4DB2-BD59-A6C34878D82A}">
                    <a16:rowId xmlns:a16="http://schemas.microsoft.com/office/drawing/2014/main" val="390204023"/>
                  </a:ext>
                </a:extLst>
              </a:tr>
              <a:tr h="55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Embedded Platforms</a:t>
                      </a:r>
                    </a:p>
                  </a:txBody>
                  <a:tcPr/>
                </a:tc>
                <a:tc>
                  <a:txBody>
                    <a:bodyPr/>
                    <a:lstStyle/>
                    <a:p>
                      <a:r>
                        <a:rPr lang="en-US" dirty="0">
                          <a:hlinkClick r:id="rId5"/>
                        </a:rPr>
                        <a:t>Download</a:t>
                      </a:r>
                      <a:endParaRPr lang="en-US" dirty="0"/>
                    </a:p>
                  </a:txBody>
                  <a:tcPr/>
                </a:tc>
                <a:extLst>
                  <a:ext uri="{0D108BD9-81ED-4DB2-BD59-A6C34878D82A}">
                    <a16:rowId xmlns:a16="http://schemas.microsoft.com/office/drawing/2014/main" val="173078198"/>
                  </a:ext>
                </a:extLst>
              </a:tr>
              <a:tr h="55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Common Images for Embedded Platforms </a:t>
                      </a:r>
                    </a:p>
                  </a:txBody>
                  <a:tcPr/>
                </a:tc>
                <a:tc>
                  <a:txBody>
                    <a:bodyPr/>
                    <a:lstStyle/>
                    <a:p>
                      <a:r>
                        <a:rPr lang="en-US" dirty="0">
                          <a:hlinkClick r:id="rId5"/>
                        </a:rPr>
                        <a:t>Download</a:t>
                      </a:r>
                      <a:endParaRPr lang="en-US" dirty="0"/>
                    </a:p>
                  </a:txBody>
                  <a:tcPr/>
                </a:tc>
                <a:extLst>
                  <a:ext uri="{0D108BD9-81ED-4DB2-BD59-A6C34878D82A}">
                    <a16:rowId xmlns:a16="http://schemas.microsoft.com/office/drawing/2014/main" val="242474147"/>
                  </a:ext>
                </a:extLst>
              </a:tr>
            </a:tbl>
          </a:graphicData>
        </a:graphic>
      </p:graphicFrame>
      <p:sp>
        <p:nvSpPr>
          <p:cNvPr id="5" name="Rectangle 4">
            <a:extLst>
              <a:ext uri="{FF2B5EF4-FFF2-40B4-BE49-F238E27FC236}">
                <a16:creationId xmlns:a16="http://schemas.microsoft.com/office/drawing/2014/main" id="{C402685E-52D5-405B-AD52-FF036233E190}"/>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Pre-Lab</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477328"/>
          </a:xfrm>
          <a:prstGeom prst="rect">
            <a:avLst/>
          </a:prstGeom>
          <a:noFill/>
        </p:spPr>
        <p:txBody>
          <a:bodyPr wrap="square" rtlCol="0">
            <a:spAutoFit/>
          </a:bodyPr>
          <a:lstStyle/>
          <a:p>
            <a:r>
              <a:rPr lang="en-US" b="1" dirty="0">
                <a:highlight>
                  <a:srgbClr val="FFFF00"/>
                </a:highlight>
              </a:rPr>
              <a:t>Step 1</a:t>
            </a:r>
            <a:r>
              <a:rPr lang="en-US" b="1" dirty="0"/>
              <a:t> – </a:t>
            </a:r>
            <a:r>
              <a:rPr lang="en-US" dirty="0"/>
              <a:t>Download and install the following at least 1 day prior to the workshop. This may take a significant amount of time and drive space.  </a:t>
            </a:r>
          </a:p>
          <a:p>
            <a:endParaRPr lang="en-US" dirty="0"/>
          </a:p>
          <a:p>
            <a:r>
              <a:rPr lang="en-US" dirty="0"/>
              <a:t>Watch the video available </a:t>
            </a:r>
            <a:r>
              <a:rPr lang="en-US" dirty="0">
                <a:hlinkClick r:id="rId6"/>
              </a:rPr>
              <a:t>here</a:t>
            </a:r>
            <a:r>
              <a:rPr lang="en-US" dirty="0"/>
              <a:t> to show how to configure the installation</a:t>
            </a:r>
          </a:p>
          <a:p>
            <a:endParaRPr lang="en-US" dirty="0"/>
          </a:p>
        </p:txBody>
      </p:sp>
    </p:spTree>
    <p:extLst>
      <p:ext uri="{BB962C8B-B14F-4D97-AF65-F5344CB8AC3E}">
        <p14:creationId xmlns:p14="http://schemas.microsoft.com/office/powerpoint/2010/main" val="4069489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38526" y="1611568"/>
            <a:ext cx="8665826"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12</a:t>
            </a:r>
            <a:r>
              <a:rPr lang="en-US" b="1" dirty="0"/>
              <a:t> – to configure the DPU we use </a:t>
            </a:r>
            <a:r>
              <a:rPr lang="en-US" b="1" dirty="0" err="1"/>
              <a:t>dpu_conf.vh</a:t>
            </a:r>
            <a:r>
              <a:rPr lang="en-US" b="1" dirty="0"/>
              <a:t> – examine the file and close it </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5" name="Picture 14" descr="A screenshot of a computer screen&#10;&#10;Description automatically generated">
            <a:extLst>
              <a:ext uri="{FF2B5EF4-FFF2-40B4-BE49-F238E27FC236}">
                <a16:creationId xmlns:a16="http://schemas.microsoft.com/office/drawing/2014/main" id="{4F9EFFC7-1D9F-4093-8893-0CA45C9B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971" y="1778171"/>
            <a:ext cx="8445262" cy="4345791"/>
          </a:xfrm>
          <a:prstGeom prst="rect">
            <a:avLst/>
          </a:prstGeom>
        </p:spPr>
      </p:pic>
    </p:spTree>
    <p:extLst>
      <p:ext uri="{BB962C8B-B14F-4D97-AF65-F5344CB8AC3E}">
        <p14:creationId xmlns:p14="http://schemas.microsoft.com/office/powerpoint/2010/main" val="4052323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38526" y="1611568"/>
            <a:ext cx="8665826"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646331"/>
          </a:xfrm>
          <a:prstGeom prst="rect">
            <a:avLst/>
          </a:prstGeom>
          <a:noFill/>
        </p:spPr>
        <p:txBody>
          <a:bodyPr wrap="square" rtlCol="0">
            <a:spAutoFit/>
          </a:bodyPr>
          <a:lstStyle/>
          <a:p>
            <a:r>
              <a:rPr lang="en-US" b="1" dirty="0">
                <a:highlight>
                  <a:srgbClr val="FFFF00"/>
                </a:highlight>
              </a:rPr>
              <a:t>Step 13</a:t>
            </a:r>
            <a:r>
              <a:rPr lang="en-US" b="1" dirty="0"/>
              <a:t> – Change directory to the </a:t>
            </a:r>
            <a:r>
              <a:rPr lang="en-US" b="1" dirty="0" err="1"/>
              <a:t>config_file</a:t>
            </a:r>
            <a:r>
              <a:rPr lang="en-US" b="1" dirty="0"/>
              <a:t> open the file </a:t>
            </a:r>
            <a:r>
              <a:rPr lang="en-US" b="1" dirty="0" err="1"/>
              <a:t>prj_config</a:t>
            </a:r>
            <a:r>
              <a:rPr lang="en-US" b="1" dirty="0"/>
              <a:t> for editing – update the file to be as shown below</a:t>
            </a:r>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social media post&#10;&#10;Description automatically generated">
            <a:extLst>
              <a:ext uri="{FF2B5EF4-FFF2-40B4-BE49-F238E27FC236}">
                <a16:creationId xmlns:a16="http://schemas.microsoft.com/office/drawing/2014/main" id="{E088D3FF-924C-4F5F-885F-EE99819D0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190" y="1711898"/>
            <a:ext cx="8458205" cy="4352451"/>
          </a:xfrm>
          <a:prstGeom prst="rect">
            <a:avLst/>
          </a:prstGeom>
        </p:spPr>
      </p:pic>
    </p:spTree>
    <p:extLst>
      <p:ext uri="{BB962C8B-B14F-4D97-AF65-F5344CB8AC3E}">
        <p14:creationId xmlns:p14="http://schemas.microsoft.com/office/powerpoint/2010/main" val="1253038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38526" y="2072081"/>
            <a:ext cx="8665826" cy="41255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923330"/>
          </a:xfrm>
          <a:prstGeom prst="rect">
            <a:avLst/>
          </a:prstGeom>
          <a:noFill/>
        </p:spPr>
        <p:txBody>
          <a:bodyPr wrap="square" rtlCol="0">
            <a:spAutoFit/>
          </a:bodyPr>
          <a:lstStyle/>
          <a:p>
            <a:r>
              <a:rPr lang="en-US" b="1" dirty="0">
                <a:highlight>
                  <a:srgbClr val="FFFF00"/>
                </a:highlight>
              </a:rPr>
              <a:t>Step 14</a:t>
            </a:r>
            <a:r>
              <a:rPr lang="en-US" b="1" dirty="0"/>
              <a:t> – In the terminal window export the platform location and make the XO</a:t>
            </a:r>
          </a:p>
          <a:p>
            <a:pPr algn="ctr"/>
            <a:r>
              <a:rPr lang="en-US" b="1" dirty="0"/>
              <a:t>export SDX_PLATFORM=&lt;location&gt;</a:t>
            </a:r>
          </a:p>
          <a:p>
            <a:pPr algn="ctr"/>
            <a:r>
              <a:rPr lang="en-US" b="1" dirty="0"/>
              <a:t>make binary_container_1/</a:t>
            </a:r>
            <a:r>
              <a:rPr lang="en-US" b="1" dirty="0" err="1"/>
              <a:t>dpu.xo</a:t>
            </a:r>
            <a:r>
              <a:rPr lang="en-US" b="1" dirty="0"/>
              <a:t> DEVICE=zcu104</a:t>
            </a:r>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4" name="Picture 13" descr="A screenshot of a computer&#10;&#10;Description automatically generated">
            <a:extLst>
              <a:ext uri="{FF2B5EF4-FFF2-40B4-BE49-F238E27FC236}">
                <a16:creationId xmlns:a16="http://schemas.microsoft.com/office/drawing/2014/main" id="{5CEAE60D-45D5-40B0-968B-7DCAC4C4F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547" y="2234748"/>
            <a:ext cx="8089783" cy="3858567"/>
          </a:xfrm>
          <a:prstGeom prst="rect">
            <a:avLst/>
          </a:prstGeom>
        </p:spPr>
      </p:pic>
    </p:spTree>
    <p:extLst>
      <p:ext uri="{BB962C8B-B14F-4D97-AF65-F5344CB8AC3E}">
        <p14:creationId xmlns:p14="http://schemas.microsoft.com/office/powerpoint/2010/main" val="1044228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551963" y="1483725"/>
            <a:ext cx="8875551" cy="47009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646331"/>
          </a:xfrm>
          <a:prstGeom prst="rect">
            <a:avLst/>
          </a:prstGeom>
          <a:noFill/>
        </p:spPr>
        <p:txBody>
          <a:bodyPr wrap="square" rtlCol="0">
            <a:spAutoFit/>
          </a:bodyPr>
          <a:lstStyle/>
          <a:p>
            <a:r>
              <a:rPr lang="en-US" b="1" dirty="0">
                <a:highlight>
                  <a:srgbClr val="FFFF00"/>
                </a:highlight>
              </a:rPr>
              <a:t>Step 15</a:t>
            </a:r>
            <a:r>
              <a:rPr lang="en-US" b="1" dirty="0"/>
              <a:t> – Back in Vitis, click on the </a:t>
            </a:r>
            <a:r>
              <a:rPr lang="en-US" b="1" dirty="0" err="1"/>
              <a:t>src</a:t>
            </a:r>
            <a:r>
              <a:rPr lang="en-US" b="1" dirty="0"/>
              <a:t> folder in the project, right click and select import sources</a:t>
            </a:r>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computer&#10;&#10;Description automatically generated">
            <a:extLst>
              <a:ext uri="{FF2B5EF4-FFF2-40B4-BE49-F238E27FC236}">
                <a16:creationId xmlns:a16="http://schemas.microsoft.com/office/drawing/2014/main" id="{0618C896-BB1A-4BDD-BE71-993E95008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990" y="1611811"/>
            <a:ext cx="8584187" cy="4379414"/>
          </a:xfrm>
          <a:prstGeom prst="rect">
            <a:avLst/>
          </a:prstGeom>
        </p:spPr>
      </p:pic>
    </p:spTree>
    <p:extLst>
      <p:ext uri="{BB962C8B-B14F-4D97-AF65-F5344CB8AC3E}">
        <p14:creationId xmlns:p14="http://schemas.microsoft.com/office/powerpoint/2010/main" val="897887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112316" y="1483725"/>
            <a:ext cx="5352176" cy="47009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646331"/>
          </a:xfrm>
          <a:prstGeom prst="rect">
            <a:avLst/>
          </a:prstGeom>
          <a:noFill/>
        </p:spPr>
        <p:txBody>
          <a:bodyPr wrap="square" rtlCol="0">
            <a:spAutoFit/>
          </a:bodyPr>
          <a:lstStyle/>
          <a:p>
            <a:r>
              <a:rPr lang="en-US" b="1" dirty="0">
                <a:highlight>
                  <a:srgbClr val="FFFF00"/>
                </a:highlight>
              </a:rPr>
              <a:t>Step 16</a:t>
            </a:r>
            <a:r>
              <a:rPr lang="en-US" b="1" dirty="0"/>
              <a:t> – Navigate to the Vitis-AI directory and the binary_container_1 folder. Select the </a:t>
            </a:r>
            <a:r>
              <a:rPr lang="en-US" b="1" dirty="0" err="1"/>
              <a:t>DPU.xo</a:t>
            </a:r>
            <a:r>
              <a:rPr lang="en-US" b="1" dirty="0"/>
              <a:t> and click finish</a:t>
            </a:r>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1" name="Picture 10" descr="A screenshot of a cell phone&#10;&#10;Description automatically generated">
            <a:extLst>
              <a:ext uri="{FF2B5EF4-FFF2-40B4-BE49-F238E27FC236}">
                <a16:creationId xmlns:a16="http://schemas.microsoft.com/office/drawing/2014/main" id="{543D608E-A638-4C97-A478-0096ED45A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963" y="1628244"/>
            <a:ext cx="5012882" cy="4411902"/>
          </a:xfrm>
          <a:prstGeom prst="rect">
            <a:avLst/>
          </a:prstGeom>
        </p:spPr>
      </p:pic>
      <p:sp>
        <p:nvSpPr>
          <p:cNvPr id="12" name="Rectangle 11">
            <a:extLst>
              <a:ext uri="{FF2B5EF4-FFF2-40B4-BE49-F238E27FC236}">
                <a16:creationId xmlns:a16="http://schemas.microsoft.com/office/drawing/2014/main" id="{812AD1D5-459D-4AFC-9956-53A0A9A4A287}"/>
              </a:ext>
            </a:extLst>
          </p:cNvPr>
          <p:cNvSpPr/>
          <p:nvPr/>
        </p:nvSpPr>
        <p:spPr>
          <a:xfrm flipV="1">
            <a:off x="7415685" y="5654178"/>
            <a:ext cx="879160" cy="3499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09329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744910" y="1483725"/>
            <a:ext cx="9286613" cy="47009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17</a:t>
            </a:r>
            <a:r>
              <a:rPr lang="en-US" b="1" dirty="0"/>
              <a:t> – Click on the lightening bolt icon to select the function to accelerate to hardware </a:t>
            </a:r>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descr="A screenshot of a computer&#10;&#10;Description automatically generated">
            <a:extLst>
              <a:ext uri="{FF2B5EF4-FFF2-40B4-BE49-F238E27FC236}">
                <a16:creationId xmlns:a16="http://schemas.microsoft.com/office/drawing/2014/main" id="{EBDE9D8B-59CE-4EC1-87EC-031D996DF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523" y="1601597"/>
            <a:ext cx="9001388" cy="4500695"/>
          </a:xfrm>
          <a:prstGeom prst="rect">
            <a:avLst/>
          </a:prstGeom>
        </p:spPr>
      </p:pic>
      <p:sp>
        <p:nvSpPr>
          <p:cNvPr id="12" name="Rectangle 11">
            <a:extLst>
              <a:ext uri="{FF2B5EF4-FFF2-40B4-BE49-F238E27FC236}">
                <a16:creationId xmlns:a16="http://schemas.microsoft.com/office/drawing/2014/main" id="{812AD1D5-459D-4AFC-9956-53A0A9A4A287}"/>
              </a:ext>
            </a:extLst>
          </p:cNvPr>
          <p:cNvSpPr/>
          <p:nvPr/>
        </p:nvSpPr>
        <p:spPr>
          <a:xfrm flipV="1">
            <a:off x="9085277" y="3137482"/>
            <a:ext cx="249430" cy="2915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17460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867325" y="1483725"/>
            <a:ext cx="4865614" cy="47009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18</a:t>
            </a:r>
            <a:r>
              <a:rPr lang="en-US" b="1" dirty="0"/>
              <a:t> – Select the DPU function from the list of matching items</a:t>
            </a:r>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1" name="Picture 10" descr="A screenshot of a social media post&#10;&#10;Description automatically generated">
            <a:extLst>
              <a:ext uri="{FF2B5EF4-FFF2-40B4-BE49-F238E27FC236}">
                <a16:creationId xmlns:a16="http://schemas.microsoft.com/office/drawing/2014/main" id="{D4193665-86C4-4A52-828F-F3F347354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124" y="1581653"/>
            <a:ext cx="4639476" cy="4505083"/>
          </a:xfrm>
          <a:prstGeom prst="rect">
            <a:avLst/>
          </a:prstGeom>
        </p:spPr>
      </p:pic>
      <p:sp>
        <p:nvSpPr>
          <p:cNvPr id="12" name="Rectangle 11">
            <a:extLst>
              <a:ext uri="{FF2B5EF4-FFF2-40B4-BE49-F238E27FC236}">
                <a16:creationId xmlns:a16="http://schemas.microsoft.com/office/drawing/2014/main" id="{812AD1D5-459D-4AFC-9956-53A0A9A4A287}"/>
              </a:ext>
            </a:extLst>
          </p:cNvPr>
          <p:cNvSpPr/>
          <p:nvPr/>
        </p:nvSpPr>
        <p:spPr>
          <a:xfrm flipV="1">
            <a:off x="3971123" y="2231468"/>
            <a:ext cx="4586431" cy="2915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77326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744910" y="1483725"/>
            <a:ext cx="9286613" cy="47009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19</a:t>
            </a:r>
            <a:r>
              <a:rPr lang="en-US" b="1" dirty="0"/>
              <a:t> – Click on build and the design will implement.</a:t>
            </a:r>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computer&#10;&#10;Description automatically generated">
            <a:extLst>
              <a:ext uri="{FF2B5EF4-FFF2-40B4-BE49-F238E27FC236}">
                <a16:creationId xmlns:a16="http://schemas.microsoft.com/office/drawing/2014/main" id="{3AA42EF1-4B8D-4035-9627-313240B42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672" y="1583231"/>
            <a:ext cx="8962238" cy="4481119"/>
          </a:xfrm>
          <a:prstGeom prst="rect">
            <a:avLst/>
          </a:prstGeom>
        </p:spPr>
      </p:pic>
      <p:sp>
        <p:nvSpPr>
          <p:cNvPr id="12" name="Rectangle 11">
            <a:extLst>
              <a:ext uri="{FF2B5EF4-FFF2-40B4-BE49-F238E27FC236}">
                <a16:creationId xmlns:a16="http://schemas.microsoft.com/office/drawing/2014/main" id="{812AD1D5-459D-4AFC-9956-53A0A9A4A287}"/>
              </a:ext>
            </a:extLst>
          </p:cNvPr>
          <p:cNvSpPr/>
          <p:nvPr/>
        </p:nvSpPr>
        <p:spPr>
          <a:xfrm flipV="1">
            <a:off x="2407641" y="1711898"/>
            <a:ext cx="249430" cy="2175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93974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744910" y="1483725"/>
            <a:ext cx="9286613" cy="47009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20</a:t>
            </a:r>
            <a:r>
              <a:rPr lang="en-US" b="1" dirty="0"/>
              <a:t> – Once built, from the Xilinx Menu select Vivado integration and open Vivado project</a:t>
            </a:r>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computer&#10;&#10;Description automatically generated">
            <a:extLst>
              <a:ext uri="{FF2B5EF4-FFF2-40B4-BE49-F238E27FC236}">
                <a16:creationId xmlns:a16="http://schemas.microsoft.com/office/drawing/2014/main" id="{3AA42EF1-4B8D-4035-9627-313240B42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672" y="1583231"/>
            <a:ext cx="8962238" cy="4481119"/>
          </a:xfrm>
          <a:prstGeom prst="rect">
            <a:avLst/>
          </a:prstGeom>
        </p:spPr>
      </p:pic>
      <p:sp>
        <p:nvSpPr>
          <p:cNvPr id="12" name="Rectangle 11">
            <a:extLst>
              <a:ext uri="{FF2B5EF4-FFF2-40B4-BE49-F238E27FC236}">
                <a16:creationId xmlns:a16="http://schemas.microsoft.com/office/drawing/2014/main" id="{812AD1D5-459D-4AFC-9956-53A0A9A4A287}"/>
              </a:ext>
            </a:extLst>
          </p:cNvPr>
          <p:cNvSpPr/>
          <p:nvPr/>
        </p:nvSpPr>
        <p:spPr>
          <a:xfrm flipV="1">
            <a:off x="2483142" y="1517072"/>
            <a:ext cx="377504" cy="2175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255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744910" y="1483725"/>
            <a:ext cx="9286613" cy="47009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369332"/>
          </a:xfrm>
          <a:prstGeom prst="rect">
            <a:avLst/>
          </a:prstGeom>
          <a:noFill/>
        </p:spPr>
        <p:txBody>
          <a:bodyPr wrap="square" rtlCol="0">
            <a:spAutoFit/>
          </a:bodyPr>
          <a:lstStyle/>
          <a:p>
            <a:r>
              <a:rPr lang="en-US" b="1" dirty="0">
                <a:highlight>
                  <a:srgbClr val="FFFF00"/>
                </a:highlight>
              </a:rPr>
              <a:t>Step 21</a:t>
            </a:r>
            <a:r>
              <a:rPr lang="en-US" b="1" dirty="0"/>
              <a:t> – Once Vivado opens, open the block diagram and you will see the DPU </a:t>
            </a:r>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A screenshot of a computer&#10;&#10;Description automatically generated">
            <a:extLst>
              <a:ext uri="{FF2B5EF4-FFF2-40B4-BE49-F238E27FC236}">
                <a16:creationId xmlns:a16="http://schemas.microsoft.com/office/drawing/2014/main" id="{AACEA0D5-0A10-4B05-87B1-A008420B5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712" y="1543010"/>
            <a:ext cx="8905008" cy="4582369"/>
          </a:xfrm>
          <a:prstGeom prst="rect">
            <a:avLst/>
          </a:prstGeom>
        </p:spPr>
      </p:pic>
      <p:sp>
        <p:nvSpPr>
          <p:cNvPr id="12" name="Rectangle 11">
            <a:extLst>
              <a:ext uri="{FF2B5EF4-FFF2-40B4-BE49-F238E27FC236}">
                <a16:creationId xmlns:a16="http://schemas.microsoft.com/office/drawing/2014/main" id="{812AD1D5-459D-4AFC-9956-53A0A9A4A287}"/>
              </a:ext>
            </a:extLst>
          </p:cNvPr>
          <p:cNvSpPr/>
          <p:nvPr/>
        </p:nvSpPr>
        <p:spPr>
          <a:xfrm flipV="1">
            <a:off x="9041934" y="2817148"/>
            <a:ext cx="966131" cy="6118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9954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4E701E-CACE-41D3-8AC3-88B27FF86B34}"/>
              </a:ext>
            </a:extLst>
          </p:cNvPr>
          <p:cNvSpPr>
            <a:spLocks noGrp="1"/>
          </p:cNvSpPr>
          <p:nvPr>
            <p:ph type="title"/>
          </p:nvPr>
        </p:nvSpPr>
        <p:spPr/>
        <p:txBody>
          <a:bodyPr anchor="t"/>
          <a:lstStyle/>
          <a:p>
            <a:r>
              <a:rPr lang="en-US" b="1" dirty="0"/>
              <a:t>Lab 1</a:t>
            </a:r>
            <a:br>
              <a:rPr lang="en-US" dirty="0"/>
            </a:br>
            <a:r>
              <a:rPr lang="en-US" sz="4000" dirty="0"/>
              <a:t>Understanding Vitis Project creation &amp; Flow</a:t>
            </a:r>
          </a:p>
        </p:txBody>
      </p:sp>
      <p:sp>
        <p:nvSpPr>
          <p:cNvPr id="4" name="Footer Placeholder 3">
            <a:extLst>
              <a:ext uri="{FF2B5EF4-FFF2-40B4-BE49-F238E27FC236}">
                <a16:creationId xmlns:a16="http://schemas.microsoft.com/office/drawing/2014/main" id="{FEFC057E-7276-4FC4-A964-6A9D52AC4C1D}"/>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ADF0AFF4-65BF-4002-BED6-C19FAA5D47B1}"/>
              </a:ext>
            </a:extLst>
          </p:cNvPr>
          <p:cNvSpPr>
            <a:spLocks noGrp="1"/>
          </p:cNvSpPr>
          <p:nvPr>
            <p:ph type="sldNum" sz="quarter" idx="12"/>
          </p:nvPr>
        </p:nvSpPr>
        <p:spPr/>
        <p:txBody>
          <a:bodyPr/>
          <a:lstStyle/>
          <a:p>
            <a:fld id="{869DC6BA-4FE4-48BA-9153-68AD698EC1FD}" type="slidenum">
              <a:rPr lang="en-US" smtClean="0"/>
              <a:t>7</a:t>
            </a:fld>
            <a:endParaRPr lang="en-US"/>
          </a:p>
        </p:txBody>
      </p:sp>
    </p:spTree>
    <p:extLst>
      <p:ext uri="{BB962C8B-B14F-4D97-AF65-F5344CB8AC3E}">
        <p14:creationId xmlns:p14="http://schemas.microsoft.com/office/powerpoint/2010/main" val="19420772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744910" y="1483725"/>
            <a:ext cx="9286613" cy="47009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Instantiating Xilinx Deep Learning Processor</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70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199" y="853846"/>
            <a:ext cx="10515599" cy="646331"/>
          </a:xfrm>
          <a:prstGeom prst="rect">
            <a:avLst/>
          </a:prstGeom>
          <a:noFill/>
        </p:spPr>
        <p:txBody>
          <a:bodyPr wrap="square" rtlCol="0">
            <a:spAutoFit/>
          </a:bodyPr>
          <a:lstStyle/>
          <a:p>
            <a:r>
              <a:rPr lang="en-US" b="1" dirty="0">
                <a:highlight>
                  <a:srgbClr val="FFFF00"/>
                </a:highlight>
              </a:rPr>
              <a:t>Step 21</a:t>
            </a:r>
            <a:r>
              <a:rPr lang="en-US" b="1" dirty="0"/>
              <a:t> – With the DPU platform created, the HWH file is now created for use with the remaining Vitis-AI stack</a:t>
            </a:r>
          </a:p>
        </p:txBody>
      </p:sp>
      <p:sp>
        <p:nvSpPr>
          <p:cNvPr id="13" name="Rectangle 12">
            <a:extLst>
              <a:ext uri="{FF2B5EF4-FFF2-40B4-BE49-F238E27FC236}">
                <a16:creationId xmlns:a16="http://schemas.microsoft.com/office/drawing/2014/main" id="{9B81F1DA-0BE2-4D77-849B-7260C60F49E7}"/>
              </a:ext>
            </a:extLst>
          </p:cNvPr>
          <p:cNvSpPr/>
          <p:nvPr/>
        </p:nvSpPr>
        <p:spPr>
          <a:xfrm>
            <a:off x="9731229" y="0"/>
            <a:ext cx="2460771"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screenshot of a computer&#10;&#10;Description automatically generated">
            <a:extLst>
              <a:ext uri="{FF2B5EF4-FFF2-40B4-BE49-F238E27FC236}">
                <a16:creationId xmlns:a16="http://schemas.microsoft.com/office/drawing/2014/main" id="{FDF68731-B537-431F-B49E-5B6259ACB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319" y="1585246"/>
            <a:ext cx="8995794" cy="4497897"/>
          </a:xfrm>
          <a:prstGeom prst="rect">
            <a:avLst/>
          </a:prstGeom>
        </p:spPr>
      </p:pic>
      <p:sp>
        <p:nvSpPr>
          <p:cNvPr id="12" name="Rectangle 11">
            <a:extLst>
              <a:ext uri="{FF2B5EF4-FFF2-40B4-BE49-F238E27FC236}">
                <a16:creationId xmlns:a16="http://schemas.microsoft.com/office/drawing/2014/main" id="{812AD1D5-459D-4AFC-9956-53A0A9A4A287}"/>
              </a:ext>
            </a:extLst>
          </p:cNvPr>
          <p:cNvSpPr/>
          <p:nvPr/>
        </p:nvSpPr>
        <p:spPr>
          <a:xfrm flipV="1">
            <a:off x="1931567" y="1905008"/>
            <a:ext cx="2204205" cy="32626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05993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Summary</a:t>
            </a:r>
          </a:p>
        </p:txBody>
      </p:sp>
      <p:sp>
        <p:nvSpPr>
          <p:cNvPr id="5" name="Rectangle 4">
            <a:extLst>
              <a:ext uri="{FF2B5EF4-FFF2-40B4-BE49-F238E27FC236}">
                <a16:creationId xmlns:a16="http://schemas.microsoft.com/office/drawing/2014/main" id="{C402685E-52D5-405B-AD52-FF036233E190}"/>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 Summary</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71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4801314"/>
          </a:xfrm>
          <a:prstGeom prst="rect">
            <a:avLst/>
          </a:prstGeom>
          <a:noFill/>
        </p:spPr>
        <p:txBody>
          <a:bodyPr wrap="square" rtlCol="0">
            <a:spAutoFit/>
          </a:bodyPr>
          <a:lstStyle/>
          <a:p>
            <a:r>
              <a:rPr lang="en-US" b="1" dirty="0"/>
              <a:t>The concludes lab 2, throughout this lab we have demonstrated</a:t>
            </a:r>
          </a:p>
          <a:p>
            <a:pPr marL="342900" indent="-342900">
              <a:buFont typeface="+mj-lt"/>
              <a:buAutoNum type="arabicPeriod"/>
            </a:pPr>
            <a:endParaRPr lang="en-US" b="1" dirty="0"/>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How to clone the Vitis-AI tools</a:t>
            </a:r>
            <a:endParaRPr lang="en-GB" sz="1800" b="0" i="0" u="none" strike="noStrike" dirty="0">
              <a:effectLst/>
              <a:latin typeface="Arial" panose="020B0604020202020204" pitchFamily="34" charset="0"/>
            </a:endParaRPr>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Modify the DPU configuration </a:t>
            </a:r>
            <a:endParaRPr lang="en-GB" sz="1800" b="0" i="0" u="none" strike="noStrike" dirty="0">
              <a:effectLst/>
              <a:latin typeface="Arial" panose="020B0604020202020204" pitchFamily="34" charset="0"/>
            </a:endParaRPr>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Create the </a:t>
            </a:r>
            <a:r>
              <a:rPr lang="en-US" sz="1800" b="0" i="0" u="none" strike="noStrike" kern="1200" dirty="0" err="1">
                <a:solidFill>
                  <a:srgbClr val="000000"/>
                </a:solidFill>
                <a:effectLst/>
                <a:latin typeface="Arial" panose="020B0604020202020204" pitchFamily="34" charset="0"/>
              </a:rPr>
              <a:t>DPU.Xo</a:t>
            </a:r>
            <a:r>
              <a:rPr lang="en-US" sz="1800" b="0" i="0" u="none" strike="noStrike" kern="1200" dirty="0">
                <a:solidFill>
                  <a:srgbClr val="000000"/>
                </a:solidFill>
                <a:effectLst/>
                <a:latin typeface="Arial" panose="020B0604020202020204" pitchFamily="34" charset="0"/>
              </a:rPr>
              <a:t> for use in Vitis bottom up flow</a:t>
            </a:r>
            <a:endParaRPr lang="en-GB" sz="1800" b="0" i="0" u="none" strike="noStrike" dirty="0">
              <a:effectLst/>
              <a:latin typeface="Arial" panose="020B0604020202020204" pitchFamily="34" charset="0"/>
            </a:endParaRPr>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Import the DPU into Vitis</a:t>
            </a:r>
          </a:p>
          <a:p>
            <a:pPr marL="342900" marR="0" indent="-342900" algn="l" rtl="0" eaLnBrk="1" fontAlgn="auto" latinLnBrk="0" hangingPunct="1">
              <a:lnSpc>
                <a:spcPct val="200000"/>
              </a:lnSpc>
              <a:spcBef>
                <a:spcPts val="0"/>
              </a:spcBef>
              <a:spcAft>
                <a:spcPts val="0"/>
              </a:spcAft>
              <a:buFont typeface="+mj-lt"/>
              <a:buAutoNum type="arabicPeriod"/>
            </a:pPr>
            <a:r>
              <a:rPr lang="en-US" dirty="0">
                <a:solidFill>
                  <a:srgbClr val="000000"/>
                </a:solidFill>
                <a:latin typeface="Arial" panose="020B0604020202020204" pitchFamily="34" charset="0"/>
              </a:rPr>
              <a:t>Build the </a:t>
            </a:r>
            <a:r>
              <a:rPr lang="en-US" dirty="0" err="1">
                <a:solidFill>
                  <a:srgbClr val="000000"/>
                </a:solidFill>
                <a:latin typeface="Arial" panose="020B0604020202020204" pitchFamily="34" charset="0"/>
              </a:rPr>
              <a:t>Xclbin</a:t>
            </a:r>
            <a:r>
              <a:rPr lang="en-US" dirty="0">
                <a:solidFill>
                  <a:srgbClr val="000000"/>
                </a:solidFill>
                <a:latin typeface="Arial" panose="020B0604020202020204" pitchFamily="34" charset="0"/>
              </a:rPr>
              <a:t> and HWH file – required for higher levels Vitis-AI stack</a:t>
            </a:r>
          </a:p>
          <a:p>
            <a:pPr marL="342900" marR="0" indent="-342900" algn="l" rtl="0" eaLnBrk="1" fontAlgn="auto" latinLnBrk="0" hangingPunct="1">
              <a:lnSpc>
                <a:spcPct val="200000"/>
              </a:lnSpc>
              <a:spcBef>
                <a:spcPts val="0"/>
              </a:spcBef>
              <a:spcAft>
                <a:spcPts val="0"/>
              </a:spcAft>
              <a:buFont typeface="+mj-lt"/>
              <a:buAutoNum type="arabicPeriod"/>
            </a:pPr>
            <a:r>
              <a:rPr lang="en-US" sz="1800" b="0" i="0" u="none" strike="noStrike" kern="1200" dirty="0">
                <a:solidFill>
                  <a:srgbClr val="000000"/>
                </a:solidFill>
                <a:effectLst/>
                <a:latin typeface="Arial" panose="020B0604020202020204" pitchFamily="34" charset="0"/>
              </a:rPr>
              <a:t>Explore the implemented design in Vivado</a:t>
            </a:r>
          </a:p>
          <a:p>
            <a:pPr marL="342900" marR="0" indent="-342900" algn="l" rtl="0" eaLnBrk="1" fontAlgn="auto" latinLnBrk="0" hangingPunct="1">
              <a:spcBef>
                <a:spcPts val="0"/>
              </a:spcBef>
              <a:spcAft>
                <a:spcPts val="0"/>
              </a:spcAft>
              <a:buFont typeface="+mj-lt"/>
              <a:buAutoNum type="arabicPeriod"/>
            </a:pPr>
            <a:endParaRPr lang="en-GB" sz="1800" b="0" i="0" u="none" strike="noStrike" dirty="0">
              <a:effectLst/>
              <a:latin typeface="Arial" panose="020B0604020202020204" pitchFamily="34" charset="0"/>
            </a:endParaRPr>
          </a:p>
          <a:p>
            <a:r>
              <a:rPr lang="en-US" b="1" dirty="0"/>
              <a:t> </a:t>
            </a:r>
            <a:endParaRPr lang="en-US" dirty="0"/>
          </a:p>
          <a:p>
            <a:endParaRPr lang="en-US" dirty="0"/>
          </a:p>
        </p:txBody>
      </p:sp>
    </p:spTree>
    <p:extLst>
      <p:ext uri="{BB962C8B-B14F-4D97-AF65-F5344CB8AC3E}">
        <p14:creationId xmlns:p14="http://schemas.microsoft.com/office/powerpoint/2010/main" val="546769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Further Support</a:t>
            </a:r>
          </a:p>
        </p:txBody>
      </p:sp>
      <p:sp>
        <p:nvSpPr>
          <p:cNvPr id="5" name="Rectangle 4">
            <a:extLst>
              <a:ext uri="{FF2B5EF4-FFF2-40B4-BE49-F238E27FC236}">
                <a16:creationId xmlns:a16="http://schemas.microsoft.com/office/drawing/2014/main" id="{C402685E-52D5-405B-AD52-FF036233E190}"/>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 Summary</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72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4524315"/>
          </a:xfrm>
          <a:prstGeom prst="rect">
            <a:avLst/>
          </a:prstGeom>
          <a:noFill/>
        </p:spPr>
        <p:txBody>
          <a:bodyPr wrap="square" rtlCol="0">
            <a:spAutoFit/>
          </a:bodyPr>
          <a:lstStyle/>
          <a:p>
            <a:r>
              <a:rPr lang="en-US" b="1" dirty="0"/>
              <a:t>The following resources may be of interest</a:t>
            </a:r>
          </a:p>
          <a:p>
            <a:pPr marL="342900" indent="-342900">
              <a:buFont typeface="+mj-lt"/>
              <a:buAutoNum type="arabicPeriod"/>
            </a:pPr>
            <a:endParaRPr lang="en-US" b="1" dirty="0"/>
          </a:p>
          <a:p>
            <a:pPr marL="342900" marR="0" indent="-342900" algn="l" rtl="0" eaLnBrk="1" fontAlgn="auto" latinLnBrk="0" hangingPunct="1">
              <a:lnSpc>
                <a:spcPct val="200000"/>
              </a:lnSpc>
              <a:spcBef>
                <a:spcPts val="0"/>
              </a:spcBef>
              <a:spcAft>
                <a:spcPts val="0"/>
              </a:spcAft>
              <a:buFont typeface="+mj-lt"/>
              <a:buAutoNum type="arabicPeriod"/>
            </a:pPr>
            <a:r>
              <a:rPr lang="en-GB" dirty="0">
                <a:hlinkClick r:id="rId3"/>
              </a:rPr>
              <a:t>https://www.adiuvoengineering.com/blog</a:t>
            </a:r>
            <a:r>
              <a:rPr lang="en-US" dirty="0">
                <a:solidFill>
                  <a:srgbClr val="000000"/>
                </a:solidFill>
                <a:latin typeface="Arial" panose="020B0604020202020204" pitchFamily="34" charset="0"/>
              </a:rPr>
              <a:t> - Adiuvo engineering blog updated weekly</a:t>
            </a:r>
          </a:p>
          <a:p>
            <a:pPr marL="342900" marR="0" indent="-342900" algn="l" rtl="0" eaLnBrk="1" fontAlgn="auto" latinLnBrk="0" hangingPunct="1">
              <a:lnSpc>
                <a:spcPct val="200000"/>
              </a:lnSpc>
              <a:spcBef>
                <a:spcPts val="0"/>
              </a:spcBef>
              <a:spcAft>
                <a:spcPts val="0"/>
              </a:spcAft>
              <a:buFont typeface="+mj-lt"/>
              <a:buAutoNum type="arabicPeriod"/>
            </a:pPr>
            <a:r>
              <a:rPr lang="en-GB" dirty="0">
                <a:hlinkClick r:id="rId4"/>
              </a:rPr>
              <a:t>https://www.adiuvoengineering.com/microzed-chronicles-archive</a:t>
            </a:r>
            <a:r>
              <a:rPr lang="en-US" dirty="0">
                <a:solidFill>
                  <a:srgbClr val="000000"/>
                </a:solidFill>
                <a:latin typeface="Arial" panose="020B0604020202020204" pitchFamily="34" charset="0"/>
              </a:rPr>
              <a:t> - Complete Adiuvo engineering blog backlog</a:t>
            </a:r>
          </a:p>
          <a:p>
            <a:pPr marL="342900" marR="0" indent="-342900" algn="l" rtl="0" eaLnBrk="1" fontAlgn="auto" latinLnBrk="0" hangingPunct="1">
              <a:lnSpc>
                <a:spcPct val="200000"/>
              </a:lnSpc>
              <a:spcBef>
                <a:spcPts val="0"/>
              </a:spcBef>
              <a:spcAft>
                <a:spcPts val="0"/>
              </a:spcAft>
              <a:buFont typeface="+mj-lt"/>
              <a:buAutoNum type="arabicPeriod"/>
            </a:pPr>
            <a:r>
              <a:rPr lang="en-GB" dirty="0">
                <a:hlinkClick r:id="rId5"/>
              </a:rPr>
              <a:t>https://github.com/Xilinx/Vitis-AI-Tutorials</a:t>
            </a:r>
            <a:r>
              <a:rPr lang="en-US" dirty="0">
                <a:solidFill>
                  <a:srgbClr val="000000"/>
                </a:solidFill>
                <a:latin typeface="Arial" panose="020B0604020202020204" pitchFamily="34" charset="0"/>
              </a:rPr>
              <a:t> - Vitis AI Tutorials</a:t>
            </a:r>
          </a:p>
          <a:p>
            <a:pPr marL="342900" marR="0" indent="-342900" algn="l" rtl="0" eaLnBrk="1" fontAlgn="auto" latinLnBrk="0" hangingPunct="1">
              <a:lnSpc>
                <a:spcPct val="200000"/>
              </a:lnSpc>
              <a:spcBef>
                <a:spcPts val="0"/>
              </a:spcBef>
              <a:spcAft>
                <a:spcPts val="0"/>
              </a:spcAft>
              <a:buFont typeface="+mj-lt"/>
              <a:buAutoNum type="arabicPeriod"/>
            </a:pPr>
            <a:r>
              <a:rPr lang="en-GB" dirty="0">
                <a:hlinkClick r:id="rId6"/>
              </a:rPr>
              <a:t>https://www.hackster.io/AlbertaBeef/projects</a:t>
            </a:r>
            <a:r>
              <a:rPr lang="en-GB" dirty="0"/>
              <a:t> - Good source of Vitis AI Ultra96 projects</a:t>
            </a:r>
            <a:endParaRPr lang="en-US" dirty="0">
              <a:solidFill>
                <a:srgbClr val="000000"/>
              </a:solidFill>
              <a:latin typeface="Arial" panose="020B0604020202020204" pitchFamily="34" charset="0"/>
            </a:endParaRPr>
          </a:p>
          <a:p>
            <a:pPr marL="342900" marR="0" indent="-342900" algn="l" rtl="0" eaLnBrk="1" fontAlgn="auto" latinLnBrk="0" hangingPunct="1">
              <a:lnSpc>
                <a:spcPct val="200000"/>
              </a:lnSpc>
              <a:spcBef>
                <a:spcPts val="0"/>
              </a:spcBef>
              <a:spcAft>
                <a:spcPts val="0"/>
              </a:spcAft>
              <a:buFont typeface="+mj-lt"/>
              <a:buAutoNum type="arabicPeriod"/>
            </a:pPr>
            <a:endParaRPr lang="en-GB" sz="1800" b="0" i="0" u="none" strike="noStrike" dirty="0">
              <a:effectLst/>
              <a:latin typeface="Arial" panose="020B0604020202020204" pitchFamily="34" charset="0"/>
            </a:endParaRPr>
          </a:p>
          <a:p>
            <a:r>
              <a:rPr lang="en-US" b="1" dirty="0"/>
              <a:t> </a:t>
            </a:r>
            <a:endParaRPr lang="en-US" dirty="0"/>
          </a:p>
          <a:p>
            <a:endParaRPr lang="en-US" dirty="0"/>
          </a:p>
        </p:txBody>
      </p:sp>
    </p:spTree>
    <p:extLst>
      <p:ext uri="{BB962C8B-B14F-4D97-AF65-F5344CB8AC3E}">
        <p14:creationId xmlns:p14="http://schemas.microsoft.com/office/powerpoint/2010/main" val="727471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04302" y="1598528"/>
            <a:ext cx="8339947"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highlight>
                  <a:srgbClr val="FFFF00"/>
                </a:highlight>
              </a:rPr>
              <a:t>Step 1</a:t>
            </a:r>
            <a:r>
              <a:rPr lang="en-US" b="1" dirty="0"/>
              <a:t> – Open a file browser and navigate to /tools/Xilinx/Vitis/2020.1</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9" name="Picture 8" descr="A screenshot of a social media post&#10;&#10;Description automatically generated">
            <a:extLst>
              <a:ext uri="{FF2B5EF4-FFF2-40B4-BE49-F238E27FC236}">
                <a16:creationId xmlns:a16="http://schemas.microsoft.com/office/drawing/2014/main" id="{549203C5-5F1E-430B-8D58-B60B394EC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228" y="1844722"/>
            <a:ext cx="7969543" cy="4100994"/>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2602606" y="1848142"/>
            <a:ext cx="1222774" cy="218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1275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71788" y="2109058"/>
            <a:ext cx="6448424" cy="40712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1: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477328"/>
          </a:xfrm>
          <a:prstGeom prst="rect">
            <a:avLst/>
          </a:prstGeom>
          <a:noFill/>
        </p:spPr>
        <p:txBody>
          <a:bodyPr wrap="square" rtlCol="0">
            <a:spAutoFit/>
          </a:bodyPr>
          <a:lstStyle/>
          <a:p>
            <a:r>
              <a:rPr lang="en-US" b="1" dirty="0">
                <a:highlight>
                  <a:srgbClr val="FFFF00"/>
                </a:highlight>
              </a:rPr>
              <a:t>Step 2</a:t>
            </a:r>
            <a:r>
              <a:rPr lang="en-US" b="1" dirty="0"/>
              <a:t> – Open a terminal window, set the path of the LIBRARY_PATH and source the settings64.sh </a:t>
            </a:r>
          </a:p>
          <a:p>
            <a:pPr algn="ctr"/>
            <a:r>
              <a:rPr lang="en-US" dirty="0"/>
              <a:t>export LIBRARY_PATH=/</a:t>
            </a:r>
            <a:r>
              <a:rPr lang="en-US" dirty="0" err="1"/>
              <a:t>usr</a:t>
            </a:r>
            <a:r>
              <a:rPr lang="en-US" dirty="0"/>
              <a:t>/lib/x86_64-linux-gnu</a:t>
            </a:r>
            <a:endParaRPr lang="en-US" b="1" dirty="0"/>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1</a:t>
            </a:r>
          </a:p>
        </p:txBody>
      </p:sp>
      <p:pic>
        <p:nvPicPr>
          <p:cNvPr id="9" name="Picture 8" descr="A screenshot of a cell phone&#10;&#10;Description automatically generated">
            <a:extLst>
              <a:ext uri="{FF2B5EF4-FFF2-40B4-BE49-F238E27FC236}">
                <a16:creationId xmlns:a16="http://schemas.microsoft.com/office/drawing/2014/main" id="{E4EF2906-9914-4037-8975-FF49C0549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662" y="2215342"/>
            <a:ext cx="6175131" cy="3853147"/>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3002207" y="2328186"/>
            <a:ext cx="6175131" cy="6612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5733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2118</TotalTime>
  <Words>3087</Words>
  <Application>Microsoft Office PowerPoint</Application>
  <PresentationFormat>Widescreen</PresentationFormat>
  <Paragraphs>473</Paragraphs>
  <Slides>72</Slides>
  <Notes>67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Microsoft Sans Serif</vt:lpstr>
      <vt:lpstr>Office Theme</vt:lpstr>
      <vt:lpstr>PowerPoint Presentation</vt:lpstr>
      <vt:lpstr>Table of Contents</vt:lpstr>
      <vt:lpstr>About this Workbook</vt:lpstr>
      <vt:lpstr>Pre-Lab Workshop Pre-requisites</vt:lpstr>
      <vt:lpstr>Required Hardware</vt:lpstr>
      <vt:lpstr>Downloads and Installations</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Understanding Vitis Project creation &amp; Flow</vt:lpstr>
      <vt:lpstr>Lab 1 Summary</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Instantiating Xilinx Deep Learning Processor</vt:lpstr>
      <vt:lpstr>Lab 2 Summary</vt:lpstr>
      <vt:lpstr>Further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To</dc:creator>
  <cp:keywords>No Markings, , , , , , , , ,</cp:keywords>
  <cp:lastModifiedBy>adam taylor</cp:lastModifiedBy>
  <cp:revision>226</cp:revision>
  <dcterms:created xsi:type="dcterms:W3CDTF">2020-04-22T00:16:49Z</dcterms:created>
  <dcterms:modified xsi:type="dcterms:W3CDTF">2020-09-06T13:42:43Z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2d8f0311-7545-4455-b647-29e8631a5e12</vt:lpwstr>
  </property>
  <property fmtid="{D5CDD505-2E9C-101B-9397-08002B2CF9AE}" pid="3" name="XilinxPublication Year">
    <vt:lpwstr/>
  </property>
  <property fmtid="{D5CDD505-2E9C-101B-9397-08002B2CF9AE}" pid="4" name="XilinxVisual Markings">
    <vt:lpwstr/>
  </property>
  <property fmtid="{D5CDD505-2E9C-101B-9397-08002B2CF9AE}" pid="5" name="XilinxAdditional Classifications">
    <vt:lpwstr/>
  </property>
  <property fmtid="{D5CDD505-2E9C-101B-9397-08002B2CF9AE}" pid="6" name="XilinxDevelopment Projects">
    <vt:lpwstr/>
  </property>
  <property fmtid="{D5CDD505-2E9C-101B-9397-08002B2CF9AE}" pid="7" name="XilinxThird Party">
    <vt:lpwstr/>
  </property>
  <property fmtid="{D5CDD505-2E9C-101B-9397-08002B2CF9AE}" pid="8" name="XilinxExport Control">
    <vt:lpwstr/>
  </property>
  <property fmtid="{D5CDD505-2E9C-101B-9397-08002B2CF9AE}" pid="9" name="XilinxNote (Line 2)">
    <vt:lpwstr/>
  </property>
  <property fmtid="{D5CDD505-2E9C-101B-9397-08002B2CF9AE}" pid="10" name="XilinxClassification">
    <vt:lpwstr>No Markings</vt:lpwstr>
  </property>
</Properties>
</file>